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547"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583024-9EB8-4627-8706-2708906C473E}" type="datetimeFigureOut">
              <a:rPr lang="en-US" smtClean="0"/>
              <a:t>10/2/2021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EBE10D-644B-41D6-8505-C10D35121512}" type="slidenum">
              <a:rPr lang="en-US" smtClean="0"/>
              <a:t>‹#›</a:t>
            </a:fld>
            <a:endParaRPr lang="en-US"/>
          </a:p>
        </p:txBody>
      </p:sp>
    </p:spTree>
    <p:extLst>
      <p:ext uri="{BB962C8B-B14F-4D97-AF65-F5344CB8AC3E}">
        <p14:creationId xmlns:p14="http://schemas.microsoft.com/office/powerpoint/2010/main" val="138746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BE10D-644B-41D6-8505-C10D35121512}" type="slidenum">
              <a:rPr lang="en-US" smtClean="0"/>
              <a:t>17</a:t>
            </a:fld>
            <a:endParaRPr lang="en-US"/>
          </a:p>
        </p:txBody>
      </p:sp>
    </p:spTree>
    <p:extLst>
      <p:ext uri="{BB962C8B-B14F-4D97-AF65-F5344CB8AC3E}">
        <p14:creationId xmlns:p14="http://schemas.microsoft.com/office/powerpoint/2010/main" val="4172934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1ACED6-EF3E-4357-BFE2-3FCC2AA38BA9}" type="datetimeFigureOut">
              <a:rPr lang="en-US" smtClean="0"/>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EE2D1-72CE-4064-ABE9-7ADB0995F245}" type="slidenum">
              <a:rPr lang="en-US" smtClean="0"/>
              <a:t>‹#›</a:t>
            </a:fld>
            <a:endParaRPr lang="en-US"/>
          </a:p>
        </p:txBody>
      </p:sp>
    </p:spTree>
    <p:extLst>
      <p:ext uri="{BB962C8B-B14F-4D97-AF65-F5344CB8AC3E}">
        <p14:creationId xmlns:p14="http://schemas.microsoft.com/office/powerpoint/2010/main" val="205030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1ACED6-EF3E-4357-BFE2-3FCC2AA38BA9}" type="datetimeFigureOut">
              <a:rPr lang="en-US" smtClean="0"/>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EE2D1-72CE-4064-ABE9-7ADB0995F245}" type="slidenum">
              <a:rPr lang="en-US" smtClean="0"/>
              <a:t>‹#›</a:t>
            </a:fld>
            <a:endParaRPr lang="en-US"/>
          </a:p>
        </p:txBody>
      </p:sp>
    </p:spTree>
    <p:extLst>
      <p:ext uri="{BB962C8B-B14F-4D97-AF65-F5344CB8AC3E}">
        <p14:creationId xmlns:p14="http://schemas.microsoft.com/office/powerpoint/2010/main" val="3325929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1ACED6-EF3E-4357-BFE2-3FCC2AA38BA9}" type="datetimeFigureOut">
              <a:rPr lang="en-US" smtClean="0"/>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EE2D1-72CE-4064-ABE9-7ADB0995F245}" type="slidenum">
              <a:rPr lang="en-US" smtClean="0"/>
              <a:t>‹#›</a:t>
            </a:fld>
            <a:endParaRPr lang="en-US"/>
          </a:p>
        </p:txBody>
      </p:sp>
    </p:spTree>
    <p:extLst>
      <p:ext uri="{BB962C8B-B14F-4D97-AF65-F5344CB8AC3E}">
        <p14:creationId xmlns:p14="http://schemas.microsoft.com/office/powerpoint/2010/main" val="2265945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1ACED6-EF3E-4357-BFE2-3FCC2AA38BA9}" type="datetimeFigureOut">
              <a:rPr lang="en-US" smtClean="0"/>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EE2D1-72CE-4064-ABE9-7ADB0995F245}" type="slidenum">
              <a:rPr lang="en-US" smtClean="0"/>
              <a:t>‹#›</a:t>
            </a:fld>
            <a:endParaRPr lang="en-US"/>
          </a:p>
        </p:txBody>
      </p:sp>
    </p:spTree>
    <p:extLst>
      <p:ext uri="{BB962C8B-B14F-4D97-AF65-F5344CB8AC3E}">
        <p14:creationId xmlns:p14="http://schemas.microsoft.com/office/powerpoint/2010/main" val="1254611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1ACED6-EF3E-4357-BFE2-3FCC2AA38BA9}" type="datetimeFigureOut">
              <a:rPr lang="en-US" smtClean="0"/>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EE2D1-72CE-4064-ABE9-7ADB0995F245}" type="slidenum">
              <a:rPr lang="en-US" smtClean="0"/>
              <a:t>‹#›</a:t>
            </a:fld>
            <a:endParaRPr lang="en-US"/>
          </a:p>
        </p:txBody>
      </p:sp>
    </p:spTree>
    <p:extLst>
      <p:ext uri="{BB962C8B-B14F-4D97-AF65-F5344CB8AC3E}">
        <p14:creationId xmlns:p14="http://schemas.microsoft.com/office/powerpoint/2010/main" val="469085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1ACED6-EF3E-4357-BFE2-3FCC2AA38BA9}" type="datetimeFigureOut">
              <a:rPr lang="en-US" smtClean="0"/>
              <a:t>10/2/2021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EE2D1-72CE-4064-ABE9-7ADB0995F245}" type="slidenum">
              <a:rPr lang="en-US" smtClean="0"/>
              <a:t>‹#›</a:t>
            </a:fld>
            <a:endParaRPr lang="en-US"/>
          </a:p>
        </p:txBody>
      </p:sp>
    </p:spTree>
    <p:extLst>
      <p:ext uri="{BB962C8B-B14F-4D97-AF65-F5344CB8AC3E}">
        <p14:creationId xmlns:p14="http://schemas.microsoft.com/office/powerpoint/2010/main" val="375543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1ACED6-EF3E-4357-BFE2-3FCC2AA38BA9}" type="datetimeFigureOut">
              <a:rPr lang="en-US" smtClean="0"/>
              <a:t>10/2/2021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EE2D1-72CE-4064-ABE9-7ADB0995F245}" type="slidenum">
              <a:rPr lang="en-US" smtClean="0"/>
              <a:t>‹#›</a:t>
            </a:fld>
            <a:endParaRPr lang="en-US"/>
          </a:p>
        </p:txBody>
      </p:sp>
    </p:spTree>
    <p:extLst>
      <p:ext uri="{BB962C8B-B14F-4D97-AF65-F5344CB8AC3E}">
        <p14:creationId xmlns:p14="http://schemas.microsoft.com/office/powerpoint/2010/main" val="703984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1ACED6-EF3E-4357-BFE2-3FCC2AA38BA9}" type="datetimeFigureOut">
              <a:rPr lang="en-US" smtClean="0"/>
              <a:t>10/2/2021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EE2D1-72CE-4064-ABE9-7ADB0995F245}" type="slidenum">
              <a:rPr lang="en-US" smtClean="0"/>
              <a:t>‹#›</a:t>
            </a:fld>
            <a:endParaRPr lang="en-US"/>
          </a:p>
        </p:txBody>
      </p:sp>
    </p:spTree>
    <p:extLst>
      <p:ext uri="{BB962C8B-B14F-4D97-AF65-F5344CB8AC3E}">
        <p14:creationId xmlns:p14="http://schemas.microsoft.com/office/powerpoint/2010/main" val="2269907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1ACED6-EF3E-4357-BFE2-3FCC2AA38BA9}" type="datetimeFigureOut">
              <a:rPr lang="en-US" smtClean="0"/>
              <a:t>10/2/2021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EE2D1-72CE-4064-ABE9-7ADB0995F245}" type="slidenum">
              <a:rPr lang="en-US" smtClean="0"/>
              <a:t>‹#›</a:t>
            </a:fld>
            <a:endParaRPr lang="en-US"/>
          </a:p>
        </p:txBody>
      </p:sp>
    </p:spTree>
    <p:extLst>
      <p:ext uri="{BB962C8B-B14F-4D97-AF65-F5344CB8AC3E}">
        <p14:creationId xmlns:p14="http://schemas.microsoft.com/office/powerpoint/2010/main" val="184509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ACED6-EF3E-4357-BFE2-3FCC2AA38BA9}" type="datetimeFigureOut">
              <a:rPr lang="en-US" smtClean="0"/>
              <a:t>10/2/2021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EE2D1-72CE-4064-ABE9-7ADB0995F245}" type="slidenum">
              <a:rPr lang="en-US" smtClean="0"/>
              <a:t>‹#›</a:t>
            </a:fld>
            <a:endParaRPr lang="en-US"/>
          </a:p>
        </p:txBody>
      </p:sp>
    </p:spTree>
    <p:extLst>
      <p:ext uri="{BB962C8B-B14F-4D97-AF65-F5344CB8AC3E}">
        <p14:creationId xmlns:p14="http://schemas.microsoft.com/office/powerpoint/2010/main" val="4001695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ACED6-EF3E-4357-BFE2-3FCC2AA38BA9}" type="datetimeFigureOut">
              <a:rPr lang="en-US" smtClean="0"/>
              <a:t>10/2/2021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EE2D1-72CE-4064-ABE9-7ADB0995F245}" type="slidenum">
              <a:rPr lang="en-US" smtClean="0"/>
              <a:t>‹#›</a:t>
            </a:fld>
            <a:endParaRPr lang="en-US"/>
          </a:p>
        </p:txBody>
      </p:sp>
    </p:spTree>
    <p:extLst>
      <p:ext uri="{BB962C8B-B14F-4D97-AF65-F5344CB8AC3E}">
        <p14:creationId xmlns:p14="http://schemas.microsoft.com/office/powerpoint/2010/main" val="2114467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ACED6-EF3E-4357-BFE2-3FCC2AA38BA9}" type="datetimeFigureOut">
              <a:rPr lang="en-US" smtClean="0"/>
              <a:t>10/2/2021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EE2D1-72CE-4064-ABE9-7ADB0995F245}" type="slidenum">
              <a:rPr lang="en-US" smtClean="0"/>
              <a:t>‹#›</a:t>
            </a:fld>
            <a:endParaRPr lang="en-US"/>
          </a:p>
        </p:txBody>
      </p:sp>
    </p:spTree>
    <p:extLst>
      <p:ext uri="{BB962C8B-B14F-4D97-AF65-F5344CB8AC3E}">
        <p14:creationId xmlns:p14="http://schemas.microsoft.com/office/powerpoint/2010/main" val="2454394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1544" y="2060848"/>
            <a:ext cx="7344816"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fontAlgn="ctr"/>
            <a:r>
              <a:rPr lang="pt-BR" sz="3600" b="1">
                <a:latin typeface="Times New Roman" pitchFamily="18" charset="0"/>
                <a:cs typeface="Times New Roman" pitchFamily="18" charset="0"/>
              </a:rPr>
              <a:t>ÔN CHƯƠNG I- KHỐI 12</a:t>
            </a:r>
            <a:endParaRPr lang="en-US" sz="3600">
              <a:latin typeface="Times New Roman" pitchFamily="18" charset="0"/>
              <a:cs typeface="Times New Roman" pitchFamily="18" charset="0"/>
            </a:endParaRPr>
          </a:p>
        </p:txBody>
      </p:sp>
      <p:sp>
        <p:nvSpPr>
          <p:cNvPr id="5" name="Rectangle 4"/>
          <p:cNvSpPr/>
          <p:nvPr/>
        </p:nvSpPr>
        <p:spPr>
          <a:xfrm>
            <a:off x="721544" y="3933056"/>
            <a:ext cx="7344816"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ctr" fontAlgn="ctr"/>
            <a:r>
              <a:rPr lang="pt-BR" sz="3600" b="1" smtClean="0">
                <a:latin typeface="Times New Roman" pitchFamily="18" charset="0"/>
                <a:cs typeface="Times New Roman" pitchFamily="18" charset="0"/>
              </a:rPr>
              <a:t>5 CHỦ ĐỀ - 20 CÂU</a:t>
            </a:r>
            <a:endParaRPr lang="en-US" sz="3600">
              <a:latin typeface="Times New Roman" pitchFamily="18" charset="0"/>
              <a:cs typeface="Times New Roman" pitchFamily="18" charset="0"/>
            </a:endParaRPr>
          </a:p>
        </p:txBody>
      </p:sp>
    </p:spTree>
    <p:extLst>
      <p:ext uri="{BB962C8B-B14F-4D97-AF65-F5344CB8AC3E}">
        <p14:creationId xmlns:p14="http://schemas.microsoft.com/office/powerpoint/2010/main" val="139257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heel(1)">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1968" y="1484784"/>
            <a:ext cx="8280920" cy="2308324"/>
          </a:xfrm>
          <a:prstGeom prst="rect">
            <a:avLst/>
          </a:prstGeom>
          <a:solidFill>
            <a:schemeClr val="accent1">
              <a:lumMod val="20000"/>
              <a:lumOff val="80000"/>
            </a:schemeClr>
          </a:solidFill>
        </p:spPr>
        <p:txBody>
          <a:bodyPr wrap="square">
            <a:spAutoFit/>
          </a:bodyPr>
          <a:lstStyle/>
          <a:p>
            <a:r>
              <a:rPr lang="fr-FR" sz="2400" b="1">
                <a:latin typeface="Times New Roman" pitchFamily="18" charset="0"/>
                <a:cs typeface="Times New Roman" pitchFamily="18" charset="0"/>
              </a:rPr>
              <a:t>Câu 11:</a:t>
            </a:r>
            <a:r>
              <a:rPr lang="fr-FR" sz="2400">
                <a:latin typeface="Times New Roman" pitchFamily="18" charset="0"/>
                <a:cs typeface="Times New Roman" pitchFamily="18" charset="0"/>
              </a:rPr>
              <a:t>  </a:t>
            </a:r>
            <a:r>
              <a:rPr lang="pt-BR" sz="2400">
                <a:latin typeface="Times New Roman" pitchFamily="18" charset="0"/>
                <a:cs typeface="Times New Roman" pitchFamily="18" charset="0"/>
              </a:rPr>
              <a:t>Một con lắc lò xo có khối lượng quả cầu 200 g, dao động điều hòa theo điều hòa theo phương ngang với phương trình x = 5cos(20t + </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/2) (cm,s). Chọn gốc thế năng tại vị trí cân bằng. Động năng của con lắc tại vị trí cách vị trí cân bằng 2,5 cm là </a:t>
            </a:r>
            <a:r>
              <a:rPr lang="fr-FR" sz="2400">
                <a:latin typeface="Times New Roman" pitchFamily="18" charset="0"/>
                <a:cs typeface="Times New Roman" pitchFamily="18" charset="0"/>
              </a:rPr>
              <a:t>	</a:t>
            </a:r>
            <a:endParaRPr lang="en-US" sz="2400">
              <a:latin typeface="Times New Roman" pitchFamily="18" charset="0"/>
              <a:cs typeface="Times New Roman" pitchFamily="18" charset="0"/>
            </a:endParaRPr>
          </a:p>
          <a:p>
            <a:r>
              <a:rPr lang="fr-FR" sz="2400">
                <a:latin typeface="Times New Roman" pitchFamily="18" charset="0"/>
                <a:cs typeface="Times New Roman" pitchFamily="18" charset="0"/>
              </a:rPr>
              <a:t>A.  0,15J	B.  0,1 J.	C.  0,2 J.	D.  0,075 J.</a:t>
            </a:r>
            <a:endParaRPr lang="en-US" sz="2400">
              <a:latin typeface="Times New Roman" pitchFamily="18" charset="0"/>
              <a:cs typeface="Times New Roman" pitchFamily="18" charset="0"/>
            </a:endParaRPr>
          </a:p>
        </p:txBody>
      </p:sp>
      <p:sp>
        <p:nvSpPr>
          <p:cNvPr id="3" name="Rectangle 2"/>
          <p:cNvSpPr/>
          <p:nvPr/>
        </p:nvSpPr>
        <p:spPr>
          <a:xfrm>
            <a:off x="1923884" y="4869159"/>
            <a:ext cx="5328592"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fr-FR" sz="2400">
                <a:latin typeface="Times New Roman" pitchFamily="18" charset="0"/>
                <a:cs typeface="Times New Roman" pitchFamily="18" charset="0"/>
              </a:rPr>
              <a:t>W</a:t>
            </a:r>
            <a:r>
              <a:rPr lang="fr-FR" sz="2400" baseline="-25000">
                <a:latin typeface="Times New Roman" pitchFamily="18" charset="0"/>
                <a:cs typeface="Times New Roman" pitchFamily="18" charset="0"/>
              </a:rPr>
              <a:t>đ</a:t>
            </a:r>
            <a:r>
              <a:rPr lang="fr-FR" sz="2400">
                <a:latin typeface="Times New Roman" pitchFamily="18" charset="0"/>
                <a:cs typeface="Times New Roman" pitchFamily="18" charset="0"/>
              </a:rPr>
              <a:t> =W -W</a:t>
            </a:r>
            <a:r>
              <a:rPr lang="fr-FR" sz="2400" baseline="-25000">
                <a:latin typeface="Times New Roman" pitchFamily="18" charset="0"/>
                <a:cs typeface="Times New Roman" pitchFamily="18" charset="0"/>
              </a:rPr>
              <a:t>t</a:t>
            </a:r>
            <a:r>
              <a:rPr lang="fr-FR" sz="2400">
                <a:latin typeface="Times New Roman" pitchFamily="18" charset="0"/>
                <a:cs typeface="Times New Roman" pitchFamily="18" charset="0"/>
              </a:rPr>
              <a:t> = 0,5.m.ω</a:t>
            </a:r>
            <a:r>
              <a:rPr lang="fr-FR" sz="2400" baseline="30000">
                <a:latin typeface="Times New Roman" pitchFamily="18" charset="0"/>
                <a:cs typeface="Times New Roman" pitchFamily="18" charset="0"/>
              </a:rPr>
              <a:t>2</a:t>
            </a:r>
            <a:r>
              <a:rPr lang="fr-FR" sz="2400">
                <a:latin typeface="Times New Roman" pitchFamily="18" charset="0"/>
                <a:cs typeface="Times New Roman" pitchFamily="18" charset="0"/>
              </a:rPr>
              <a:t>(A</a:t>
            </a:r>
            <a:r>
              <a:rPr lang="fr-FR" sz="2400" baseline="30000">
                <a:latin typeface="Times New Roman" pitchFamily="18" charset="0"/>
                <a:cs typeface="Times New Roman" pitchFamily="18" charset="0"/>
              </a:rPr>
              <a:t>2 </a:t>
            </a:r>
            <a:r>
              <a:rPr lang="fr-FR" sz="2400">
                <a:latin typeface="Times New Roman" pitchFamily="18" charset="0"/>
                <a:cs typeface="Times New Roman" pitchFamily="18" charset="0"/>
              </a:rPr>
              <a:t>- x</a:t>
            </a:r>
            <a:r>
              <a:rPr lang="fr-FR" sz="2400" baseline="30000">
                <a:latin typeface="Times New Roman" pitchFamily="18" charset="0"/>
                <a:cs typeface="Times New Roman" pitchFamily="18" charset="0"/>
              </a:rPr>
              <a:t>2</a:t>
            </a:r>
            <a:r>
              <a:rPr lang="fr-FR" sz="2400">
                <a:latin typeface="Times New Roman" pitchFamily="18" charset="0"/>
                <a:cs typeface="Times New Roman" pitchFamily="18" charset="0"/>
              </a:rPr>
              <a:t>) = 0,075J</a:t>
            </a:r>
            <a:endParaRPr lang="en-US" sz="2400">
              <a:latin typeface="Times New Roman" pitchFamily="18" charset="0"/>
              <a:cs typeface="Times New Roman" pitchFamily="18" charset="0"/>
            </a:endParaRPr>
          </a:p>
          <a:p>
            <a:r>
              <a:rPr lang="fr-FR" sz="2400">
                <a:latin typeface="Times New Roman" pitchFamily="18" charset="0"/>
                <a:cs typeface="Times New Roman" pitchFamily="18" charset="0"/>
              </a:rPr>
              <a:t>chú ý chuyển sang đơn vị chuẩn</a:t>
            </a:r>
            <a:endParaRPr lang="en-US" sz="2400">
              <a:latin typeface="Times New Roman" pitchFamily="18" charset="0"/>
              <a:cs typeface="Times New Roman" pitchFamily="18" charset="0"/>
            </a:endParaRPr>
          </a:p>
        </p:txBody>
      </p:sp>
      <p:sp>
        <p:nvSpPr>
          <p:cNvPr id="4" name="Oval 3"/>
          <p:cNvSpPr/>
          <p:nvPr/>
        </p:nvSpPr>
        <p:spPr>
          <a:xfrm>
            <a:off x="5940152" y="3361060"/>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23528" y="2690336"/>
            <a:ext cx="8640960" cy="1200329"/>
          </a:xfrm>
          <a:prstGeom prst="rect">
            <a:avLst/>
          </a:prstGeom>
          <a:solidFill>
            <a:schemeClr val="accent1">
              <a:lumMod val="20000"/>
              <a:lumOff val="80000"/>
            </a:schemeClr>
          </a:solidFill>
        </p:spPr>
        <p:txBody>
          <a:bodyPr wrap="square">
            <a:spAutoFit/>
          </a:bodyPr>
          <a:lstStyle/>
          <a:p>
            <a:r>
              <a:rPr lang="de-DE" sz="2400" b="1">
                <a:latin typeface="Times New Roman" pitchFamily="18" charset="0"/>
                <a:cs typeface="Times New Roman" pitchFamily="18" charset="0"/>
              </a:rPr>
              <a:t>Câu 12:</a:t>
            </a:r>
            <a:r>
              <a:rPr lang="de-DE" sz="2400">
                <a:latin typeface="Times New Roman" pitchFamily="18" charset="0"/>
                <a:cs typeface="Times New Roman" pitchFamily="18" charset="0"/>
              </a:rPr>
              <a:t>  </a:t>
            </a:r>
            <a:r>
              <a:rPr lang="pt-BR" sz="2400">
                <a:latin typeface="Times New Roman" pitchFamily="18" charset="0"/>
                <a:cs typeface="Times New Roman" pitchFamily="18" charset="0"/>
              </a:rPr>
              <a:t>Con lắc lò xo dao động điều hoà với tần số 2Hz, khối lượng quả nặng là 400g, lấy </a:t>
            </a:r>
            <a:r>
              <a:rPr lang="en-US" sz="2400">
                <a:latin typeface="Times New Roman" pitchFamily="18" charset="0"/>
                <a:cs typeface="Times New Roman" pitchFamily="18" charset="0"/>
              </a:rPr>
              <a:t>π</a:t>
            </a:r>
            <a:r>
              <a:rPr lang="pt-BR" sz="2400" baseline="30000">
                <a:latin typeface="Times New Roman" pitchFamily="18" charset="0"/>
                <a:cs typeface="Times New Roman" pitchFamily="18" charset="0"/>
              </a:rPr>
              <a:t>2</a:t>
            </a:r>
            <a:r>
              <a:rPr lang="pt-BR" sz="2400">
                <a:latin typeface="Times New Roman" pitchFamily="18" charset="0"/>
                <a:cs typeface="Times New Roman" pitchFamily="18" charset="0"/>
              </a:rPr>
              <a:t> =10. Độ cứng của lò xo là:</a:t>
            </a:r>
            <a:endParaRPr lang="en-US" sz="2400">
              <a:latin typeface="Times New Roman" pitchFamily="18" charset="0"/>
              <a:cs typeface="Times New Roman" pitchFamily="18" charset="0"/>
            </a:endParaRPr>
          </a:p>
          <a:p>
            <a:r>
              <a:rPr lang="de-DE" sz="2400" smtClean="0">
                <a:latin typeface="Times New Roman" pitchFamily="18" charset="0"/>
                <a:cs typeface="Times New Roman" pitchFamily="18" charset="0"/>
              </a:rPr>
              <a:t>A</a:t>
            </a:r>
            <a:r>
              <a:rPr lang="de-DE" sz="2400">
                <a:latin typeface="Times New Roman" pitchFamily="18" charset="0"/>
                <a:cs typeface="Times New Roman" pitchFamily="18" charset="0"/>
              </a:rPr>
              <a:t>.  </a:t>
            </a:r>
            <a:r>
              <a:rPr lang="nl-NL" sz="2400">
                <a:latin typeface="Times New Roman" pitchFamily="18" charset="0"/>
                <a:cs typeface="Times New Roman" pitchFamily="18" charset="0"/>
              </a:rPr>
              <a:t>6400 N/m	</a:t>
            </a:r>
            <a:r>
              <a:rPr lang="nl-NL" sz="2400" smtClean="0">
                <a:latin typeface="Times New Roman" pitchFamily="18" charset="0"/>
                <a:cs typeface="Times New Roman" pitchFamily="18" charset="0"/>
              </a:rPr>
              <a:t>    B</a:t>
            </a:r>
            <a:r>
              <a:rPr lang="nl-NL" sz="2400">
                <a:latin typeface="Times New Roman" pitchFamily="18" charset="0"/>
                <a:cs typeface="Times New Roman" pitchFamily="18" charset="0"/>
              </a:rPr>
              <a:t>.  1/6400 N/m	C.  64N/m	D.  1/64 </a:t>
            </a:r>
            <a:r>
              <a:rPr lang="nl-NL" sz="2400" smtClean="0">
                <a:latin typeface="Times New Roman" pitchFamily="18" charset="0"/>
                <a:cs typeface="Times New Roman" pitchFamily="18" charset="0"/>
              </a:rPr>
              <a:t>N/m   </a:t>
            </a:r>
            <a:endParaRPr lang="en-US" sz="2400">
              <a:latin typeface="Times New Roman" pitchFamily="18" charset="0"/>
              <a:cs typeface="Times New Roman" pitchFamily="18" charset="0"/>
            </a:endParaRPr>
          </a:p>
        </p:txBody>
      </p:sp>
      <p:sp>
        <p:nvSpPr>
          <p:cNvPr id="9" name="Oval 8"/>
          <p:cNvSpPr/>
          <p:nvPr/>
        </p:nvSpPr>
        <p:spPr>
          <a:xfrm>
            <a:off x="4932040" y="3458617"/>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413338"/>
            <a:ext cx="8136904" cy="1569660"/>
          </a:xfrm>
          <a:prstGeom prst="rect">
            <a:avLst/>
          </a:prstGeom>
          <a:solidFill>
            <a:schemeClr val="accent1">
              <a:lumMod val="20000"/>
              <a:lumOff val="80000"/>
            </a:schemeClr>
          </a:solidFill>
        </p:spPr>
        <p:txBody>
          <a:bodyPr wrap="square">
            <a:spAutoFit/>
          </a:bodyPr>
          <a:lstStyle/>
          <a:p>
            <a:r>
              <a:rPr lang="pt-PT" sz="2400" b="1">
                <a:latin typeface="Times New Roman" pitchFamily="18" charset="0"/>
                <a:cs typeface="Times New Roman" pitchFamily="18" charset="0"/>
              </a:rPr>
              <a:t>Câu 13:</a:t>
            </a:r>
            <a:r>
              <a:rPr lang="pt-PT" sz="2400">
                <a:latin typeface="Times New Roman" pitchFamily="18" charset="0"/>
                <a:cs typeface="Times New Roman" pitchFamily="18" charset="0"/>
              </a:rPr>
              <a:t>  </a:t>
            </a:r>
            <a:r>
              <a:rPr lang="nl-NL" sz="2400">
                <a:latin typeface="Times New Roman" pitchFamily="18" charset="0"/>
                <a:cs typeface="Times New Roman" pitchFamily="18" charset="0"/>
              </a:rPr>
              <a:t>Một con lắc lò xo dao động điều hòa trên trục tọa độ Ox theo phương trình x = 6cos10</a:t>
            </a:r>
            <a:r>
              <a:rPr lang="en-US" sz="2400">
                <a:latin typeface="Times New Roman" pitchFamily="18" charset="0"/>
                <a:cs typeface="Times New Roman" pitchFamily="18" charset="0"/>
              </a:rPr>
              <a:t>π</a:t>
            </a:r>
            <a:r>
              <a:rPr lang="nl-NL" sz="2400">
                <a:latin typeface="Times New Roman" pitchFamily="18" charset="0"/>
                <a:cs typeface="Times New Roman" pitchFamily="18" charset="0"/>
              </a:rPr>
              <a:t>t (cm). Tại thời điểm mà động năng có giá trị gấp 3 lần thế năng thì vật nặng có li độ x là:</a:t>
            </a:r>
            <a:endParaRPr lang="en-US" sz="2400">
              <a:latin typeface="Times New Roman" pitchFamily="18" charset="0"/>
              <a:cs typeface="Times New Roman" pitchFamily="18" charset="0"/>
            </a:endParaRPr>
          </a:p>
          <a:p>
            <a:r>
              <a:rPr lang="nl-NL" sz="2400">
                <a:latin typeface="Times New Roman" pitchFamily="18" charset="0"/>
                <a:cs typeface="Times New Roman" pitchFamily="18" charset="0"/>
              </a:rPr>
              <a:t>	</a:t>
            </a:r>
            <a:r>
              <a:rPr lang="pt-PT" sz="2400">
                <a:latin typeface="Times New Roman" pitchFamily="18" charset="0"/>
                <a:cs typeface="Times New Roman" pitchFamily="18" charset="0"/>
              </a:rPr>
              <a:t>A.  </a:t>
            </a:r>
            <a:r>
              <a:rPr lang="en-US" sz="2400">
                <a:latin typeface="Times New Roman" pitchFamily="18" charset="0"/>
                <a:cs typeface="Times New Roman" pitchFamily="18" charset="0"/>
                <a:sym typeface="Symbol"/>
              </a:rPr>
              <a:t></a:t>
            </a:r>
            <a:r>
              <a:rPr lang="en-US" sz="2400">
                <a:latin typeface="Times New Roman" pitchFamily="18" charset="0"/>
                <a:cs typeface="Times New Roman" pitchFamily="18" charset="0"/>
              </a:rPr>
              <a:t> </a:t>
            </a:r>
            <a:r>
              <a:rPr lang="nl-NL" sz="2400">
                <a:latin typeface="Times New Roman" pitchFamily="18" charset="0"/>
                <a:cs typeface="Times New Roman" pitchFamily="18" charset="0"/>
              </a:rPr>
              <a:t>2√2cm	 B.  </a:t>
            </a:r>
            <a:r>
              <a:rPr lang="en-US" sz="2400">
                <a:latin typeface="Times New Roman" pitchFamily="18" charset="0"/>
                <a:cs typeface="Times New Roman" pitchFamily="18" charset="0"/>
                <a:sym typeface="Symbol"/>
              </a:rPr>
              <a:t></a:t>
            </a:r>
            <a:r>
              <a:rPr lang="nl-NL" sz="2400">
                <a:latin typeface="Times New Roman" pitchFamily="18" charset="0"/>
                <a:cs typeface="Times New Roman" pitchFamily="18" charset="0"/>
              </a:rPr>
              <a:t> 2cm	C.  </a:t>
            </a:r>
            <a:r>
              <a:rPr lang="en-US" sz="2400">
                <a:latin typeface="Times New Roman" pitchFamily="18" charset="0"/>
                <a:cs typeface="Times New Roman" pitchFamily="18" charset="0"/>
                <a:sym typeface="Symbol"/>
              </a:rPr>
              <a:t></a:t>
            </a:r>
            <a:r>
              <a:rPr lang="nl-NL" sz="2400">
                <a:latin typeface="Times New Roman" pitchFamily="18" charset="0"/>
                <a:cs typeface="Times New Roman" pitchFamily="18" charset="0"/>
              </a:rPr>
              <a:t> 4cm	D.  </a:t>
            </a:r>
            <a:r>
              <a:rPr lang="en-US" sz="2400">
                <a:latin typeface="Times New Roman" pitchFamily="18" charset="0"/>
                <a:cs typeface="Times New Roman" pitchFamily="18" charset="0"/>
                <a:sym typeface="Symbol"/>
              </a:rPr>
              <a:t></a:t>
            </a:r>
            <a:r>
              <a:rPr lang="nl-NL" sz="2400">
                <a:latin typeface="Times New Roman" pitchFamily="18" charset="0"/>
                <a:cs typeface="Times New Roman" pitchFamily="18" charset="0"/>
              </a:rPr>
              <a:t> 3cm</a:t>
            </a:r>
            <a:endParaRPr lang="en-US" sz="2400">
              <a:latin typeface="Times New Roman" pitchFamily="18" charset="0"/>
              <a:cs typeface="Times New Roman" pitchFamily="18" charset="0"/>
            </a:endParaRPr>
          </a:p>
        </p:txBody>
      </p:sp>
      <p:sp>
        <p:nvSpPr>
          <p:cNvPr id="3" name="Rectangle 2"/>
          <p:cNvSpPr/>
          <p:nvPr/>
        </p:nvSpPr>
        <p:spPr>
          <a:xfrm>
            <a:off x="3133142" y="4509120"/>
            <a:ext cx="3625351"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nl-NL" sz="2400">
                <a:latin typeface="Times New Roman" pitchFamily="18" charset="0"/>
                <a:cs typeface="Times New Roman" pitchFamily="18" charset="0"/>
              </a:rPr>
              <a:t>W</a:t>
            </a:r>
            <a:r>
              <a:rPr lang="nl-NL" sz="2400" baseline="-25000">
                <a:latin typeface="Times New Roman" pitchFamily="18" charset="0"/>
                <a:cs typeface="Times New Roman" pitchFamily="18" charset="0"/>
              </a:rPr>
              <a:t>đ</a:t>
            </a:r>
            <a:r>
              <a:rPr lang="nl-NL" sz="2400">
                <a:latin typeface="Times New Roman" pitchFamily="18" charset="0"/>
                <a:cs typeface="Times New Roman" pitchFamily="18" charset="0"/>
              </a:rPr>
              <a:t> =3W</a:t>
            </a:r>
            <a:r>
              <a:rPr lang="nl-NL" sz="2400" baseline="-25000">
                <a:latin typeface="Times New Roman" pitchFamily="18" charset="0"/>
                <a:cs typeface="Times New Roman" pitchFamily="18" charset="0"/>
              </a:rPr>
              <a:t>t</a:t>
            </a:r>
            <a:r>
              <a:rPr lang="nl-NL" sz="2400">
                <a:latin typeface="Times New Roman" pitchFamily="18" charset="0"/>
                <a:cs typeface="Times New Roman" pitchFamily="18" charset="0"/>
              </a:rPr>
              <a:t> tại vị trí x = ± A/2</a:t>
            </a:r>
            <a:endParaRPr lang="en-US" sz="2400">
              <a:latin typeface="Times New Roman" pitchFamily="18" charset="0"/>
              <a:cs typeface="Times New Roman" pitchFamily="18" charset="0"/>
            </a:endParaRPr>
          </a:p>
        </p:txBody>
      </p:sp>
      <p:sp>
        <p:nvSpPr>
          <p:cNvPr id="4" name="Oval 3"/>
          <p:cNvSpPr/>
          <p:nvPr/>
        </p:nvSpPr>
        <p:spPr>
          <a:xfrm>
            <a:off x="6758493" y="3533438"/>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720841"/>
            <a:ext cx="8496944" cy="4154984"/>
          </a:xfrm>
          <a:prstGeom prst="rect">
            <a:avLst/>
          </a:prstGeom>
          <a:solidFill>
            <a:schemeClr val="accent1">
              <a:lumMod val="20000"/>
              <a:lumOff val="80000"/>
            </a:schemeClr>
          </a:solidFill>
        </p:spPr>
        <p:txBody>
          <a:bodyPr wrap="square">
            <a:spAutoFit/>
          </a:bodyPr>
          <a:lstStyle/>
          <a:p>
            <a:r>
              <a:rPr lang="pt-BR" sz="2400" b="1">
                <a:latin typeface="Times New Roman" pitchFamily="18" charset="0"/>
                <a:cs typeface="Times New Roman" pitchFamily="18" charset="0"/>
              </a:rPr>
              <a:t>Câu 14:</a:t>
            </a:r>
            <a:r>
              <a:rPr lang="pt-BR" sz="2400">
                <a:latin typeface="Times New Roman" pitchFamily="18" charset="0"/>
                <a:cs typeface="Times New Roman" pitchFamily="18" charset="0"/>
              </a:rPr>
              <a:t>  </a:t>
            </a:r>
            <a:r>
              <a:rPr lang="fr-FR" sz="2400">
                <a:latin typeface="Times New Roman" pitchFamily="18" charset="0"/>
                <a:cs typeface="Times New Roman" pitchFamily="18" charset="0"/>
              </a:rPr>
              <a:t>Tại một nơi xác định, chu kì dao động điều hòa của con lắc đơn tỉ lệ thuận với</a:t>
            </a:r>
            <a:endParaRPr lang="en-US" sz="2400">
              <a:latin typeface="Times New Roman" pitchFamily="18" charset="0"/>
              <a:cs typeface="Times New Roman" pitchFamily="18" charset="0"/>
            </a:endParaRPr>
          </a:p>
          <a:p>
            <a:r>
              <a:rPr lang="pt-BR" sz="2400">
                <a:latin typeface="Times New Roman" pitchFamily="18" charset="0"/>
                <a:cs typeface="Times New Roman" pitchFamily="18" charset="0"/>
              </a:rPr>
              <a:t>A.  </a:t>
            </a:r>
            <a:r>
              <a:rPr lang="fr-FR" sz="2400">
                <a:latin typeface="Times New Roman" pitchFamily="18" charset="0"/>
                <a:cs typeface="Times New Roman" pitchFamily="18" charset="0"/>
              </a:rPr>
              <a:t>căn bậc hai gia tốc trọng trường	</a:t>
            </a:r>
            <a:endParaRPr lang="fr-FR" sz="2400" smtClean="0">
              <a:latin typeface="Times New Roman" pitchFamily="18" charset="0"/>
              <a:cs typeface="Times New Roman" pitchFamily="18" charset="0"/>
            </a:endParaRPr>
          </a:p>
          <a:p>
            <a:r>
              <a:rPr lang="fr-FR" sz="2400" smtClean="0">
                <a:latin typeface="Times New Roman" pitchFamily="18" charset="0"/>
                <a:cs typeface="Times New Roman" pitchFamily="18" charset="0"/>
              </a:rPr>
              <a:t>B</a:t>
            </a:r>
            <a:r>
              <a:rPr lang="fr-FR" sz="2400">
                <a:latin typeface="Times New Roman" pitchFamily="18" charset="0"/>
                <a:cs typeface="Times New Roman" pitchFamily="18" charset="0"/>
              </a:rPr>
              <a:t>.  chiều dài con lắc.	</a:t>
            </a:r>
            <a:endParaRPr lang="en-US" sz="2400">
              <a:latin typeface="Times New Roman" pitchFamily="18" charset="0"/>
              <a:cs typeface="Times New Roman" pitchFamily="18" charset="0"/>
            </a:endParaRPr>
          </a:p>
          <a:p>
            <a:r>
              <a:rPr lang="fr-FR" sz="2400">
                <a:latin typeface="Times New Roman" pitchFamily="18" charset="0"/>
                <a:cs typeface="Times New Roman" pitchFamily="18" charset="0"/>
              </a:rPr>
              <a:t>C.  gia tốc trọng trường.		</a:t>
            </a:r>
            <a:endParaRPr lang="fr-FR" sz="2400" smtClean="0">
              <a:latin typeface="Times New Roman" pitchFamily="18" charset="0"/>
              <a:cs typeface="Times New Roman" pitchFamily="18" charset="0"/>
            </a:endParaRPr>
          </a:p>
          <a:p>
            <a:r>
              <a:rPr lang="fr-FR" sz="2400" smtClean="0">
                <a:latin typeface="Times New Roman" pitchFamily="18" charset="0"/>
                <a:cs typeface="Times New Roman" pitchFamily="18" charset="0"/>
              </a:rPr>
              <a:t>D</a:t>
            </a:r>
            <a:r>
              <a:rPr lang="fr-FR" sz="2400">
                <a:latin typeface="Times New Roman" pitchFamily="18" charset="0"/>
                <a:cs typeface="Times New Roman" pitchFamily="18" charset="0"/>
              </a:rPr>
              <a:t>.  căn bậc hai chiều dài con lắc</a:t>
            </a:r>
            <a:r>
              <a:rPr lang="fr-FR" sz="2400" smtClean="0">
                <a:latin typeface="Times New Roman" pitchFamily="18" charset="0"/>
                <a:cs typeface="Times New Roman" pitchFamily="18" charset="0"/>
              </a:rPr>
              <a:t>.</a:t>
            </a:r>
          </a:p>
          <a:p>
            <a:endParaRPr lang="en-US" sz="2400">
              <a:latin typeface="Times New Roman" pitchFamily="18" charset="0"/>
              <a:cs typeface="Times New Roman" pitchFamily="18" charset="0"/>
            </a:endParaRPr>
          </a:p>
          <a:p>
            <a:r>
              <a:rPr lang="en-US" sz="2400" b="1">
                <a:latin typeface="Times New Roman" pitchFamily="18" charset="0"/>
                <a:cs typeface="Times New Roman" pitchFamily="18" charset="0"/>
              </a:rPr>
              <a:t>Câu 15:</a:t>
            </a:r>
            <a:r>
              <a:rPr lang="en-US" sz="2400">
                <a:latin typeface="Times New Roman" pitchFamily="18" charset="0"/>
                <a:cs typeface="Times New Roman" pitchFamily="18" charset="0"/>
              </a:rPr>
              <a:t>  </a:t>
            </a:r>
            <a:r>
              <a:rPr lang="nl-NL" sz="2400">
                <a:latin typeface="Times New Roman" pitchFamily="18" charset="0"/>
                <a:cs typeface="Times New Roman" pitchFamily="18" charset="0"/>
              </a:rPr>
              <a:t>Một con lắc đơn dao động điều hòa với chu kỳ T = 1 s tại nơi có gia tốc trọng trường g = π</a:t>
            </a:r>
            <a:r>
              <a:rPr lang="nl-NL" sz="2400" baseline="30000">
                <a:latin typeface="Times New Roman" pitchFamily="18" charset="0"/>
                <a:cs typeface="Times New Roman" pitchFamily="18" charset="0"/>
              </a:rPr>
              <a:t>2</a:t>
            </a:r>
            <a:r>
              <a:rPr lang="nl-NL" sz="2400">
                <a:latin typeface="Times New Roman" pitchFamily="18" charset="0"/>
                <a:cs typeface="Times New Roman" pitchFamily="18" charset="0"/>
              </a:rPr>
              <a:t> m/s</a:t>
            </a:r>
            <a:r>
              <a:rPr lang="nl-NL" sz="2400" baseline="30000">
                <a:latin typeface="Times New Roman" pitchFamily="18" charset="0"/>
                <a:cs typeface="Times New Roman" pitchFamily="18" charset="0"/>
              </a:rPr>
              <a:t>2</a:t>
            </a:r>
            <a:r>
              <a:rPr lang="nl-NL" sz="2400">
                <a:latin typeface="Times New Roman" pitchFamily="18" charset="0"/>
                <a:cs typeface="Times New Roman" pitchFamily="18" charset="0"/>
              </a:rPr>
              <a:t>. Chiều dài của dây treo con lắc bằng :</a:t>
            </a:r>
            <a:endParaRPr lang="en-US" sz="2400">
              <a:latin typeface="Times New Roman" pitchFamily="18" charset="0"/>
              <a:cs typeface="Times New Roman" pitchFamily="18" charset="0"/>
            </a:endParaRPr>
          </a:p>
          <a:p>
            <a:r>
              <a:rPr lang="nl-NL" sz="2400">
                <a:latin typeface="Times New Roman" pitchFamily="18" charset="0"/>
                <a:cs typeface="Times New Roman" pitchFamily="18" charset="0"/>
              </a:rPr>
              <a:t>	 </a:t>
            </a:r>
            <a:r>
              <a:rPr lang="en-US" sz="2400">
                <a:latin typeface="Times New Roman" pitchFamily="18" charset="0"/>
                <a:cs typeface="Times New Roman" pitchFamily="18" charset="0"/>
              </a:rPr>
              <a:t>A.  </a:t>
            </a:r>
            <a:r>
              <a:rPr lang="nl-NL" sz="2400">
                <a:latin typeface="Times New Roman" pitchFamily="18" charset="0"/>
                <a:cs typeface="Times New Roman" pitchFamily="18" charset="0"/>
              </a:rPr>
              <a:t>25 cm. 	  B.  39 cm.	   C.  15 cm	D.  24 cm.</a:t>
            </a:r>
            <a:endParaRPr lang="en-US" sz="2400">
              <a:latin typeface="Times New Roman" pitchFamily="18" charset="0"/>
              <a:cs typeface="Times New Roman" pitchFamily="18" charset="0"/>
            </a:endParaRPr>
          </a:p>
        </p:txBody>
      </p:sp>
      <p:sp>
        <p:nvSpPr>
          <p:cNvPr id="3" name="Rectangle 2"/>
          <p:cNvSpPr/>
          <p:nvPr/>
        </p:nvSpPr>
        <p:spPr>
          <a:xfrm>
            <a:off x="323528" y="915184"/>
            <a:ext cx="2872902"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fontAlgn="ctr"/>
            <a:r>
              <a:rPr lang="pt-BR" sz="2400" b="1">
                <a:latin typeface="Times New Roman" pitchFamily="18" charset="0"/>
                <a:cs typeface="Times New Roman" pitchFamily="18" charset="0"/>
              </a:rPr>
              <a:t>III. CON LẮC ĐƠN</a:t>
            </a:r>
            <a:endParaRPr lang="en-US" sz="2400">
              <a:latin typeface="Times New Roman" pitchFamily="18" charset="0"/>
              <a:cs typeface="Times New Roman" pitchFamily="18" charset="0"/>
            </a:endParaRPr>
          </a:p>
        </p:txBody>
      </p:sp>
      <p:sp>
        <p:nvSpPr>
          <p:cNvPr id="4" name="Oval 3"/>
          <p:cNvSpPr/>
          <p:nvPr/>
        </p:nvSpPr>
        <p:spPr>
          <a:xfrm>
            <a:off x="323528" y="3582309"/>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5" name="Oval 4"/>
          <p:cNvSpPr/>
          <p:nvPr/>
        </p:nvSpPr>
        <p:spPr>
          <a:xfrm>
            <a:off x="1318843" y="5443777"/>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269614"/>
            <a:ext cx="8208912" cy="1569660"/>
          </a:xfrm>
          <a:prstGeom prst="rect">
            <a:avLst/>
          </a:prstGeom>
          <a:solidFill>
            <a:schemeClr val="accent1">
              <a:lumMod val="20000"/>
              <a:lumOff val="80000"/>
            </a:schemeClr>
          </a:solidFill>
        </p:spPr>
        <p:txBody>
          <a:bodyPr wrap="square">
            <a:spAutoFit/>
          </a:bodyPr>
          <a:lstStyle/>
          <a:p>
            <a:pPr fontAlgn="ctr"/>
            <a:r>
              <a:rPr lang="pt-BR" sz="2400" b="1">
                <a:latin typeface="Times New Roman" pitchFamily="18" charset="0"/>
                <a:cs typeface="Times New Roman" pitchFamily="18" charset="0"/>
              </a:rPr>
              <a:t>Câu 16:</a:t>
            </a:r>
            <a:r>
              <a:rPr lang="pt-BR" sz="2400">
                <a:latin typeface="Times New Roman" pitchFamily="18" charset="0"/>
                <a:cs typeface="Times New Roman" pitchFamily="18" charset="0"/>
              </a:rPr>
              <a:t>  </a:t>
            </a:r>
            <a:r>
              <a:rPr lang="es-ES_tradnl" sz="2400">
                <a:latin typeface="Times New Roman" pitchFamily="18" charset="0"/>
                <a:cs typeface="Times New Roman" pitchFamily="18" charset="0"/>
              </a:rPr>
              <a:t>Một hệ dao động chịu tác dụng của ngoại lực tuần hoàn F = F</a:t>
            </a:r>
            <a:r>
              <a:rPr lang="es-ES_tradnl" sz="2400" baseline="-25000">
                <a:latin typeface="Times New Roman" pitchFamily="18" charset="0"/>
                <a:cs typeface="Times New Roman" pitchFamily="18" charset="0"/>
              </a:rPr>
              <a:t>0</a:t>
            </a:r>
            <a:r>
              <a:rPr lang="es-ES_tradnl" sz="2400">
                <a:latin typeface="Times New Roman" pitchFamily="18" charset="0"/>
                <a:cs typeface="Times New Roman" pitchFamily="18" charset="0"/>
              </a:rPr>
              <a:t>.cos10</a:t>
            </a:r>
            <a:r>
              <a:rPr lang="en-US" sz="2400">
                <a:latin typeface="Times New Roman" pitchFamily="18" charset="0"/>
                <a:cs typeface="Times New Roman" pitchFamily="18" charset="0"/>
              </a:rPr>
              <a:t>π</a:t>
            </a:r>
            <a:r>
              <a:rPr lang="es-ES_tradnl" sz="2400">
                <a:latin typeface="Times New Roman" pitchFamily="18" charset="0"/>
                <a:cs typeface="Times New Roman" pitchFamily="18" charset="0"/>
              </a:rPr>
              <a:t>t (N) thì xảy ra hiện tượng cộng hưởng. Tần số dao động riêng của hệ là</a:t>
            </a:r>
            <a:endParaRPr lang="en-US" sz="2400">
              <a:latin typeface="Times New Roman" pitchFamily="18" charset="0"/>
              <a:cs typeface="Times New Roman" pitchFamily="18" charset="0"/>
            </a:endParaRPr>
          </a:p>
          <a:p>
            <a:r>
              <a:rPr lang="pt-BR" sz="2400">
                <a:latin typeface="Times New Roman" pitchFamily="18" charset="0"/>
                <a:cs typeface="Times New Roman" pitchFamily="18" charset="0"/>
              </a:rPr>
              <a:t>	A.  </a:t>
            </a:r>
            <a:r>
              <a:rPr lang="es-ES_tradnl" sz="2400">
                <a:latin typeface="Times New Roman" pitchFamily="18" charset="0"/>
                <a:cs typeface="Times New Roman" pitchFamily="18" charset="0"/>
              </a:rPr>
              <a:t>10</a:t>
            </a:r>
            <a:r>
              <a:rPr lang="en-US" sz="2400">
                <a:latin typeface="Times New Roman" pitchFamily="18" charset="0"/>
                <a:cs typeface="Times New Roman" pitchFamily="18" charset="0"/>
              </a:rPr>
              <a:t>π </a:t>
            </a:r>
            <a:r>
              <a:rPr lang="es-ES_tradnl" sz="2400">
                <a:latin typeface="Times New Roman" pitchFamily="18" charset="0"/>
                <a:cs typeface="Times New Roman" pitchFamily="18" charset="0"/>
              </a:rPr>
              <a:t>Hz 	 B.  5 Hz	   C.  5</a:t>
            </a:r>
            <a:r>
              <a:rPr lang="en-US" sz="2400">
                <a:latin typeface="Times New Roman" pitchFamily="18" charset="0"/>
                <a:cs typeface="Times New Roman" pitchFamily="18" charset="0"/>
              </a:rPr>
              <a:t>π </a:t>
            </a:r>
            <a:r>
              <a:rPr lang="es-ES_tradnl" sz="2400">
                <a:latin typeface="Times New Roman" pitchFamily="18" charset="0"/>
                <a:cs typeface="Times New Roman" pitchFamily="18" charset="0"/>
              </a:rPr>
              <a:t>Hz	D.  10 Hz</a:t>
            </a:r>
            <a:endParaRPr lang="en-US" sz="2400">
              <a:latin typeface="Times New Roman" pitchFamily="18" charset="0"/>
              <a:cs typeface="Times New Roman" pitchFamily="18" charset="0"/>
            </a:endParaRPr>
          </a:p>
        </p:txBody>
      </p:sp>
      <p:sp>
        <p:nvSpPr>
          <p:cNvPr id="3" name="Rectangle 2"/>
          <p:cNvSpPr/>
          <p:nvPr/>
        </p:nvSpPr>
        <p:spPr>
          <a:xfrm>
            <a:off x="3251270" y="4310866"/>
            <a:ext cx="2820003"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s-ES_tradnl" sz="2400">
                <a:latin typeface="Times New Roman" pitchFamily="18" charset="0"/>
                <a:cs typeface="Times New Roman" pitchFamily="18" charset="0"/>
              </a:rPr>
              <a:t>f </a:t>
            </a:r>
            <a:r>
              <a:rPr lang="es-ES_tradnl" sz="2400" baseline="-25000">
                <a:latin typeface="Times New Roman" pitchFamily="18" charset="0"/>
                <a:cs typeface="Times New Roman" pitchFamily="18" charset="0"/>
              </a:rPr>
              <a:t>lực cb</a:t>
            </a:r>
            <a:r>
              <a:rPr lang="es-ES_tradnl" sz="2400">
                <a:latin typeface="Times New Roman" pitchFamily="18" charset="0"/>
                <a:cs typeface="Times New Roman" pitchFamily="18" charset="0"/>
              </a:rPr>
              <a:t> =f </a:t>
            </a:r>
            <a:r>
              <a:rPr lang="es-ES_tradnl" sz="2400" baseline="-25000">
                <a:latin typeface="Times New Roman" pitchFamily="18" charset="0"/>
                <a:cs typeface="Times New Roman" pitchFamily="18" charset="0"/>
              </a:rPr>
              <a:t>hệ</a:t>
            </a:r>
            <a:r>
              <a:rPr lang="es-ES_tradnl" sz="2400">
                <a:latin typeface="Times New Roman" pitchFamily="18" charset="0"/>
                <a:cs typeface="Times New Roman" pitchFamily="18" charset="0"/>
              </a:rPr>
              <a:t> → f =5Hz</a:t>
            </a:r>
            <a:endParaRPr lang="en-US" sz="2400">
              <a:latin typeface="Times New Roman" pitchFamily="18" charset="0"/>
              <a:cs typeface="Times New Roman" pitchFamily="18" charset="0"/>
            </a:endParaRPr>
          </a:p>
        </p:txBody>
      </p:sp>
      <p:sp>
        <p:nvSpPr>
          <p:cNvPr id="4" name="Rectangle 3"/>
          <p:cNvSpPr/>
          <p:nvPr/>
        </p:nvSpPr>
        <p:spPr>
          <a:xfrm>
            <a:off x="467544" y="980728"/>
            <a:ext cx="8208912"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fontAlgn="ctr"/>
            <a:r>
              <a:rPr lang="pt-BR" sz="2400" b="1">
                <a:latin typeface="Times New Roman" pitchFamily="18" charset="0"/>
                <a:cs typeface="Times New Roman" pitchFamily="18" charset="0"/>
              </a:rPr>
              <a:t>IV.  DAO ĐỘNG CƯỠNG BỨC. HIỆN TƯỢNG CỘNG HƯỞNG</a:t>
            </a:r>
            <a:endParaRPr lang="en-US" sz="2400">
              <a:latin typeface="Times New Roman" pitchFamily="18" charset="0"/>
              <a:cs typeface="Times New Roman" pitchFamily="18" charset="0"/>
            </a:endParaRPr>
          </a:p>
        </p:txBody>
      </p:sp>
      <p:sp>
        <p:nvSpPr>
          <p:cNvPr id="5" name="Oval 4"/>
          <p:cNvSpPr/>
          <p:nvPr/>
        </p:nvSpPr>
        <p:spPr>
          <a:xfrm>
            <a:off x="3263390" y="3407226"/>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980728"/>
            <a:ext cx="8280920" cy="3785652"/>
          </a:xfrm>
          <a:prstGeom prst="rect">
            <a:avLst/>
          </a:prstGeom>
          <a:solidFill>
            <a:schemeClr val="accent1">
              <a:lumMod val="20000"/>
              <a:lumOff val="80000"/>
            </a:schemeClr>
          </a:solidFill>
        </p:spPr>
        <p:txBody>
          <a:bodyPr wrap="square">
            <a:spAutoFit/>
          </a:bodyPr>
          <a:lstStyle/>
          <a:p>
            <a:r>
              <a:rPr lang="pt-BR" sz="2400" b="1">
                <a:latin typeface="Times New Roman" pitchFamily="18" charset="0"/>
                <a:cs typeface="Times New Roman" pitchFamily="18" charset="0"/>
              </a:rPr>
              <a:t>Câu 17:</a:t>
            </a:r>
            <a:r>
              <a:rPr lang="pt-BR" sz="2400">
                <a:latin typeface="Times New Roman" pitchFamily="18" charset="0"/>
                <a:cs typeface="Times New Roman" pitchFamily="18" charset="0"/>
              </a:rPr>
              <a:t>  </a:t>
            </a:r>
            <a:r>
              <a:rPr lang="en-US" sz="2400">
                <a:latin typeface="Times New Roman" pitchFamily="18" charset="0"/>
                <a:cs typeface="Times New Roman" pitchFamily="18" charset="0"/>
              </a:rPr>
              <a:t>Khi nói về một hệ dao động cưỡng bức ở giai đoạn ổn định, phát biểu nào dưới đây là </a:t>
            </a:r>
            <a:r>
              <a:rPr lang="en-US" sz="2400" b="1">
                <a:latin typeface="Times New Roman" pitchFamily="18" charset="0"/>
                <a:cs typeface="Times New Roman" pitchFamily="18" charset="0"/>
              </a:rPr>
              <a:t>sai?</a:t>
            </a:r>
            <a:r>
              <a:rPr lang="en-US" sz="2400">
                <a:latin typeface="Times New Roman" pitchFamily="18" charset="0"/>
                <a:cs typeface="Times New Roman" pitchFamily="18" charset="0"/>
              </a:rPr>
              <a:t> </a:t>
            </a:r>
          </a:p>
          <a:p>
            <a:r>
              <a:rPr lang="en-US" sz="2400" b="1" smtClean="0">
                <a:latin typeface="Times New Roman" pitchFamily="18" charset="0"/>
                <a:cs typeface="Times New Roman" pitchFamily="18" charset="0"/>
              </a:rPr>
              <a:t>A</a:t>
            </a:r>
            <a:r>
              <a:rPr lang="en-US" sz="2400" b="1">
                <a:latin typeface="Times New Roman" pitchFamily="18" charset="0"/>
                <a:cs typeface="Times New Roman" pitchFamily="18" charset="0"/>
              </a:rPr>
              <a:t>. </a:t>
            </a:r>
            <a:r>
              <a:rPr lang="en-US" sz="2400">
                <a:latin typeface="Times New Roman" pitchFamily="18" charset="0"/>
                <a:cs typeface="Times New Roman" pitchFamily="18" charset="0"/>
              </a:rPr>
              <a:t>Tần số của hệ dao động cưỡng bức bằng tần số của ngoại lực cưỡng bức.</a:t>
            </a:r>
            <a:r>
              <a:rPr lang="en-US" sz="2400" b="1">
                <a:latin typeface="Times New Roman" pitchFamily="18" charset="0"/>
                <a:cs typeface="Times New Roman" pitchFamily="18" charset="0"/>
              </a:rPr>
              <a:t> </a:t>
            </a:r>
            <a:endParaRPr lang="en-US" sz="2400">
              <a:latin typeface="Times New Roman" pitchFamily="18" charset="0"/>
              <a:cs typeface="Times New Roman" pitchFamily="18" charset="0"/>
            </a:endParaRPr>
          </a:p>
          <a:p>
            <a:r>
              <a:rPr lang="en-US" sz="2400" b="1" smtClean="0">
                <a:latin typeface="Times New Roman" pitchFamily="18" charset="0"/>
                <a:cs typeface="Times New Roman" pitchFamily="18" charset="0"/>
              </a:rPr>
              <a:t>B</a:t>
            </a:r>
            <a:r>
              <a:rPr lang="en-US" sz="2400" b="1">
                <a:latin typeface="Times New Roman" pitchFamily="18" charset="0"/>
                <a:cs typeface="Times New Roman" pitchFamily="18" charset="0"/>
              </a:rPr>
              <a:t>. </a:t>
            </a:r>
            <a:r>
              <a:rPr lang="en-US" sz="2400">
                <a:latin typeface="Times New Roman" pitchFamily="18" charset="0"/>
                <a:cs typeface="Times New Roman" pitchFamily="18" charset="0"/>
              </a:rPr>
              <a:t>Tần số của hệ dao động cưỡng bức luôn bằng tần số dao động riêng của hệ. </a:t>
            </a:r>
          </a:p>
          <a:p>
            <a:r>
              <a:rPr lang="en-US" sz="2400" b="1" smtClean="0">
                <a:latin typeface="Times New Roman" pitchFamily="18" charset="0"/>
                <a:cs typeface="Times New Roman" pitchFamily="18" charset="0"/>
              </a:rPr>
              <a:t>C</a:t>
            </a:r>
            <a:r>
              <a:rPr lang="en-US" sz="2400" b="1">
                <a:latin typeface="Times New Roman" pitchFamily="18" charset="0"/>
                <a:cs typeface="Times New Roman" pitchFamily="18" charset="0"/>
              </a:rPr>
              <a:t>. </a:t>
            </a:r>
            <a:r>
              <a:rPr lang="en-US" sz="2400">
                <a:latin typeface="Times New Roman" pitchFamily="18" charset="0"/>
                <a:cs typeface="Times New Roman" pitchFamily="18" charset="0"/>
              </a:rPr>
              <a:t>Biên độ của dao động cưỡng bức phụ thuộc vào tần số ngoại lực cưỡng bức</a:t>
            </a:r>
          </a:p>
          <a:p>
            <a:r>
              <a:rPr lang="en-US" sz="2400" b="1" smtClean="0">
                <a:latin typeface="Times New Roman" pitchFamily="18" charset="0"/>
                <a:cs typeface="Times New Roman" pitchFamily="18" charset="0"/>
              </a:rPr>
              <a:t>D</a:t>
            </a:r>
            <a:r>
              <a:rPr lang="en-US" sz="2400" b="1">
                <a:latin typeface="Times New Roman" pitchFamily="18" charset="0"/>
                <a:cs typeface="Times New Roman" pitchFamily="18" charset="0"/>
              </a:rPr>
              <a:t>. </a:t>
            </a:r>
            <a:r>
              <a:rPr lang="en-US" sz="2400">
                <a:latin typeface="Times New Roman" pitchFamily="18" charset="0"/>
                <a:cs typeface="Times New Roman" pitchFamily="18" charset="0"/>
              </a:rPr>
              <a:t>Biên độ của hệ dao động cưỡng bức phụ thuộc biên độ ngoại lực cưỡng bức.</a:t>
            </a:r>
            <a:r>
              <a:rPr lang="en-US" sz="2400" b="1">
                <a:latin typeface="Times New Roman" pitchFamily="18" charset="0"/>
                <a:cs typeface="Times New Roman" pitchFamily="18" charset="0"/>
              </a:rPr>
              <a:t> </a:t>
            </a:r>
            <a:endParaRPr lang="en-US" sz="2400">
              <a:latin typeface="Times New Roman" pitchFamily="18" charset="0"/>
              <a:cs typeface="Times New Roman" pitchFamily="18" charset="0"/>
            </a:endParaRPr>
          </a:p>
        </p:txBody>
      </p:sp>
      <p:sp>
        <p:nvSpPr>
          <p:cNvPr id="3" name="Rectangle 2"/>
          <p:cNvSpPr/>
          <p:nvPr/>
        </p:nvSpPr>
        <p:spPr>
          <a:xfrm>
            <a:off x="2565616" y="5301208"/>
            <a:ext cx="4084773"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a:latin typeface="Times New Roman" pitchFamily="18" charset="0"/>
                <a:cs typeface="Times New Roman" pitchFamily="18" charset="0"/>
              </a:rPr>
              <a:t>chỉ bằng khi xảy ra cộng hưởng</a:t>
            </a:r>
          </a:p>
        </p:txBody>
      </p:sp>
      <p:sp>
        <p:nvSpPr>
          <p:cNvPr id="4" name="Oval 3"/>
          <p:cNvSpPr/>
          <p:nvPr/>
        </p:nvSpPr>
        <p:spPr>
          <a:xfrm>
            <a:off x="396608" y="2444314"/>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7776" y="2060848"/>
            <a:ext cx="7992888" cy="1569660"/>
          </a:xfrm>
          <a:prstGeom prst="rect">
            <a:avLst/>
          </a:prstGeom>
          <a:solidFill>
            <a:schemeClr val="accent1">
              <a:lumMod val="20000"/>
              <a:lumOff val="80000"/>
            </a:schemeClr>
          </a:solidFill>
        </p:spPr>
        <p:txBody>
          <a:bodyPr wrap="square">
            <a:spAutoFit/>
          </a:bodyPr>
          <a:lstStyle/>
          <a:p>
            <a:r>
              <a:rPr lang="pt-BR" sz="2400" b="1">
                <a:latin typeface="Times New Roman" pitchFamily="18" charset="0"/>
                <a:cs typeface="Times New Roman" pitchFamily="18" charset="0"/>
              </a:rPr>
              <a:t>Câu 18:</a:t>
            </a:r>
            <a:r>
              <a:rPr lang="pt-BR" sz="2400">
                <a:latin typeface="Times New Roman" pitchFamily="18" charset="0"/>
                <a:cs typeface="Times New Roman" pitchFamily="18" charset="0"/>
              </a:rPr>
              <a:t>  </a:t>
            </a:r>
            <a:r>
              <a:rPr lang="vi-VN" sz="2400">
                <a:latin typeface="Times New Roman" pitchFamily="18" charset="0"/>
                <a:cs typeface="Times New Roman" pitchFamily="18" charset="0"/>
              </a:rPr>
              <a:t>Hai dao động điều hòa cùng phương cùng tần số và ngược pha có biên độ A</a:t>
            </a:r>
            <a:r>
              <a:rPr lang="vi-VN" sz="2400" baseline="-25000">
                <a:latin typeface="Times New Roman" pitchFamily="18" charset="0"/>
                <a:cs typeface="Times New Roman" pitchFamily="18" charset="0"/>
              </a:rPr>
              <a:t>1</a:t>
            </a:r>
            <a:r>
              <a:rPr lang="vi-VN" sz="2400">
                <a:latin typeface="Times New Roman" pitchFamily="18" charset="0"/>
                <a:cs typeface="Times New Roman" pitchFamily="18" charset="0"/>
              </a:rPr>
              <a:t> </a:t>
            </a:r>
            <a:r>
              <a:rPr lang="en-US" sz="2400">
                <a:latin typeface="Times New Roman" pitchFamily="18" charset="0"/>
                <a:cs typeface="Times New Roman" pitchFamily="18" charset="0"/>
              </a:rPr>
              <a:t>và</a:t>
            </a:r>
            <a:r>
              <a:rPr lang="vi-VN" sz="2400">
                <a:latin typeface="Times New Roman" pitchFamily="18" charset="0"/>
                <a:cs typeface="Times New Roman" pitchFamily="18" charset="0"/>
              </a:rPr>
              <a:t> A</a:t>
            </a:r>
            <a:r>
              <a:rPr lang="vi-VN" sz="2400" baseline="-25000">
                <a:latin typeface="Times New Roman" pitchFamily="18" charset="0"/>
                <a:cs typeface="Times New Roman" pitchFamily="18" charset="0"/>
              </a:rPr>
              <a:t>2</a:t>
            </a:r>
            <a:r>
              <a:rPr lang="vi-VN" sz="2400">
                <a:latin typeface="Times New Roman" pitchFamily="18" charset="0"/>
                <a:cs typeface="Times New Roman" pitchFamily="18" charset="0"/>
              </a:rPr>
              <a:t> với </a:t>
            </a:r>
            <a:r>
              <a:rPr lang="en-US" sz="2400" b="1">
                <a:latin typeface="Times New Roman" pitchFamily="18" charset="0"/>
                <a:cs typeface="Times New Roman" pitchFamily="18" charset="0"/>
              </a:rPr>
              <a:t>A</a:t>
            </a:r>
            <a:r>
              <a:rPr lang="en-US" sz="2400" b="1" baseline="-25000">
                <a:latin typeface="Times New Roman" pitchFamily="18" charset="0"/>
                <a:cs typeface="Times New Roman" pitchFamily="18" charset="0"/>
              </a:rPr>
              <a:t>2</a:t>
            </a:r>
            <a:r>
              <a:rPr lang="en-US" sz="2400" b="1">
                <a:latin typeface="Times New Roman" pitchFamily="18" charset="0"/>
                <a:cs typeface="Times New Roman" pitchFamily="18" charset="0"/>
              </a:rPr>
              <a:t> =5A</a:t>
            </a:r>
            <a:r>
              <a:rPr lang="en-US" sz="2400" b="1" baseline="-25000">
                <a:latin typeface="Times New Roman" pitchFamily="18" charset="0"/>
                <a:cs typeface="Times New Roman" pitchFamily="18" charset="0"/>
              </a:rPr>
              <a:t>1</a:t>
            </a:r>
            <a:endParaRPr lang="en-US" sz="2400">
              <a:latin typeface="Times New Roman" pitchFamily="18" charset="0"/>
              <a:cs typeface="Times New Roman" pitchFamily="18" charset="0"/>
            </a:endParaRPr>
          </a:p>
          <a:p>
            <a:r>
              <a:rPr lang="vi-VN" sz="2400">
                <a:latin typeface="Times New Roman" pitchFamily="18" charset="0"/>
                <a:cs typeface="Times New Roman" pitchFamily="18" charset="0"/>
              </a:rPr>
              <a:t>. Dao động tổng hợp có biên độ bằng</a:t>
            </a:r>
            <a:r>
              <a:rPr lang="en-US" sz="2400">
                <a:latin typeface="Times New Roman" pitchFamily="18" charset="0"/>
                <a:cs typeface="Times New Roman" pitchFamily="18" charset="0"/>
              </a:rPr>
              <a:t>   </a:t>
            </a:r>
          </a:p>
          <a:p>
            <a:r>
              <a:rPr lang="pt-BR" sz="2400" smtClean="0">
                <a:latin typeface="Times New Roman" pitchFamily="18" charset="0"/>
                <a:cs typeface="Times New Roman" pitchFamily="18" charset="0"/>
              </a:rPr>
              <a:t>A</a:t>
            </a:r>
            <a:r>
              <a:rPr lang="pt-BR" sz="2400">
                <a:latin typeface="Times New Roman" pitchFamily="18" charset="0"/>
                <a:cs typeface="Times New Roman" pitchFamily="18" charset="0"/>
              </a:rPr>
              <a:t>.  </a:t>
            </a:r>
            <a:r>
              <a:rPr lang="vi-VN" sz="2400">
                <a:latin typeface="Times New Roman" pitchFamily="18" charset="0"/>
                <a:cs typeface="Times New Roman" pitchFamily="18" charset="0"/>
              </a:rPr>
              <a:t>A</a:t>
            </a:r>
            <a:r>
              <a:rPr lang="vi-VN" sz="2400" baseline="-25000">
                <a:latin typeface="Times New Roman" pitchFamily="18" charset="0"/>
                <a:cs typeface="Times New Roman" pitchFamily="18" charset="0"/>
              </a:rPr>
              <a:t>1</a:t>
            </a:r>
            <a:r>
              <a:rPr lang="vi-VN" sz="2400">
                <a:latin typeface="Times New Roman" pitchFamily="18" charset="0"/>
                <a:cs typeface="Times New Roman" pitchFamily="18" charset="0"/>
              </a:rPr>
              <a:t>.</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B</a:t>
            </a:r>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6 A</a:t>
            </a:r>
            <a:r>
              <a:rPr lang="vi-VN" sz="2400" baseline="-25000">
                <a:latin typeface="Times New Roman" pitchFamily="18" charset="0"/>
                <a:cs typeface="Times New Roman" pitchFamily="18" charset="0"/>
              </a:rPr>
              <a:t>1</a:t>
            </a:r>
            <a:r>
              <a:rPr lang="vi-VN" sz="2400">
                <a:latin typeface="Times New Roman" pitchFamily="18" charset="0"/>
                <a:cs typeface="Times New Roman" pitchFamily="18" charset="0"/>
              </a:rPr>
              <a:t>.</a:t>
            </a:r>
            <a:r>
              <a:rPr lang="en-US" sz="2400">
                <a:latin typeface="Times New Roman" pitchFamily="18" charset="0"/>
                <a:cs typeface="Times New Roman" pitchFamily="18" charset="0"/>
              </a:rPr>
              <a:t>	C.  </a:t>
            </a:r>
            <a:r>
              <a:rPr lang="vi-VN" sz="2400">
                <a:latin typeface="Times New Roman" pitchFamily="18" charset="0"/>
                <a:cs typeface="Times New Roman" pitchFamily="18" charset="0"/>
              </a:rPr>
              <a:t>4 A</a:t>
            </a:r>
            <a:r>
              <a:rPr lang="vi-VN" sz="2400" baseline="-25000">
                <a:latin typeface="Times New Roman" pitchFamily="18" charset="0"/>
                <a:cs typeface="Times New Roman" pitchFamily="18" charset="0"/>
              </a:rPr>
              <a:t>1</a:t>
            </a:r>
            <a:r>
              <a:rPr lang="vi-VN" sz="2400">
                <a:latin typeface="Times New Roman" pitchFamily="18" charset="0"/>
                <a:cs typeface="Times New Roman" pitchFamily="18" charset="0"/>
              </a:rPr>
              <a:t>.</a:t>
            </a:r>
            <a:r>
              <a:rPr lang="en-US" sz="2400">
                <a:latin typeface="Times New Roman" pitchFamily="18" charset="0"/>
                <a:cs typeface="Times New Roman" pitchFamily="18" charset="0"/>
              </a:rPr>
              <a:t>	D.  </a:t>
            </a:r>
            <a:r>
              <a:rPr lang="vi-VN" sz="2400">
                <a:latin typeface="Times New Roman" pitchFamily="18" charset="0"/>
                <a:cs typeface="Times New Roman" pitchFamily="18" charset="0"/>
              </a:rPr>
              <a:t>2 A</a:t>
            </a:r>
            <a:r>
              <a:rPr lang="vi-VN" sz="2400" baseline="-25000">
                <a:latin typeface="Times New Roman" pitchFamily="18" charset="0"/>
                <a:cs typeface="Times New Roman" pitchFamily="18" charset="0"/>
              </a:rPr>
              <a:t>1</a:t>
            </a:r>
            <a:r>
              <a:rPr lang="vi-VN" sz="2400">
                <a:latin typeface="Times New Roman" pitchFamily="18" charset="0"/>
                <a:cs typeface="Times New Roman" pitchFamily="18" charset="0"/>
              </a:rPr>
              <a:t>.</a:t>
            </a:r>
            <a:endParaRPr lang="en-US" sz="2400">
              <a:latin typeface="Times New Roman" pitchFamily="18" charset="0"/>
              <a:cs typeface="Times New Roman" pitchFamily="18" charset="0"/>
            </a:endParaRPr>
          </a:p>
        </p:txBody>
      </p:sp>
      <p:sp>
        <p:nvSpPr>
          <p:cNvPr id="6" name="Rectangle 5"/>
          <p:cNvSpPr/>
          <p:nvPr/>
        </p:nvSpPr>
        <p:spPr>
          <a:xfrm>
            <a:off x="2843808" y="4077072"/>
            <a:ext cx="3639458"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b="1">
                <a:latin typeface="Times New Roman" pitchFamily="18" charset="0"/>
                <a:cs typeface="Times New Roman" pitchFamily="18" charset="0"/>
              </a:rPr>
              <a:t>A</a:t>
            </a:r>
            <a:r>
              <a:rPr lang="en-US" sz="2400" b="1" baseline="-25000">
                <a:latin typeface="Times New Roman" pitchFamily="18" charset="0"/>
                <a:cs typeface="Times New Roman" pitchFamily="18" charset="0"/>
              </a:rPr>
              <a:t>min</a:t>
            </a:r>
            <a:r>
              <a:rPr lang="en-US" sz="2400" b="1">
                <a:latin typeface="Times New Roman" pitchFamily="18" charset="0"/>
                <a:cs typeface="Times New Roman" pitchFamily="18" charset="0"/>
              </a:rPr>
              <a:t> = </a:t>
            </a:r>
            <a:r>
              <a:rPr lang="en-US" sz="2400" b="1">
                <a:latin typeface="Times New Roman" pitchFamily="18" charset="0"/>
                <a:cs typeface="Times New Roman" pitchFamily="18" charset="0"/>
                <a:sym typeface="Symbol"/>
              </a:rPr>
              <a:t></a:t>
            </a:r>
            <a:r>
              <a:rPr lang="en-US" sz="2400" b="1">
                <a:latin typeface="Times New Roman" pitchFamily="18" charset="0"/>
                <a:cs typeface="Times New Roman" pitchFamily="18" charset="0"/>
              </a:rPr>
              <a:t>A</a:t>
            </a:r>
            <a:r>
              <a:rPr lang="en-US" sz="2400" b="1" baseline="-25000">
                <a:latin typeface="Times New Roman" pitchFamily="18" charset="0"/>
                <a:cs typeface="Times New Roman" pitchFamily="18" charset="0"/>
              </a:rPr>
              <a:t>1</a:t>
            </a:r>
            <a:r>
              <a:rPr lang="en-US" sz="2400" b="1">
                <a:latin typeface="Times New Roman" pitchFamily="18" charset="0"/>
                <a:cs typeface="Times New Roman" pitchFamily="18" charset="0"/>
              </a:rPr>
              <a:t> – A</a:t>
            </a:r>
            <a:r>
              <a:rPr lang="en-US" sz="2400" b="1" baseline="-25000">
                <a:latin typeface="Times New Roman" pitchFamily="18" charset="0"/>
                <a:cs typeface="Times New Roman" pitchFamily="18" charset="0"/>
              </a:rPr>
              <a:t>2</a:t>
            </a:r>
            <a:r>
              <a:rPr lang="en-US" sz="2400" b="1">
                <a:latin typeface="Times New Roman" pitchFamily="18" charset="0"/>
                <a:cs typeface="Times New Roman" pitchFamily="18" charset="0"/>
                <a:sym typeface="Symbol"/>
              </a:rPr>
              <a:t></a:t>
            </a:r>
            <a:r>
              <a:rPr lang="en-US" sz="2400" b="1">
                <a:latin typeface="Times New Roman" pitchFamily="18" charset="0"/>
                <a:cs typeface="Times New Roman" pitchFamily="18" charset="0"/>
              </a:rPr>
              <a:t> → A =4A</a:t>
            </a:r>
            <a:r>
              <a:rPr lang="en-US" sz="2400" b="1" baseline="-25000">
                <a:latin typeface="Times New Roman" pitchFamily="18" charset="0"/>
                <a:cs typeface="Times New Roman" pitchFamily="18" charset="0"/>
              </a:rPr>
              <a:t>1</a:t>
            </a:r>
            <a:endParaRPr lang="en-US" sz="2400">
              <a:latin typeface="Times New Roman" pitchFamily="18" charset="0"/>
              <a:cs typeface="Times New Roman" pitchFamily="18" charset="0"/>
            </a:endParaRPr>
          </a:p>
        </p:txBody>
      </p:sp>
      <p:sp>
        <p:nvSpPr>
          <p:cNvPr id="7" name="Rectangle 6"/>
          <p:cNvSpPr/>
          <p:nvPr/>
        </p:nvSpPr>
        <p:spPr>
          <a:xfrm>
            <a:off x="647864" y="908721"/>
            <a:ext cx="7884576"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fontAlgn="ctr"/>
            <a:r>
              <a:rPr lang="pt-BR" sz="2400" b="1">
                <a:latin typeface="Times New Roman" pitchFamily="18" charset="0"/>
                <a:cs typeface="Times New Roman" pitchFamily="18" charset="0"/>
              </a:rPr>
              <a:t>V. TỔNG HỢP 2 DAO ĐỘNG CÙNG PHƯƠNG CÙNG TẦN SỐ</a:t>
            </a:r>
            <a:endParaRPr lang="en-US" sz="2400">
              <a:latin typeface="Times New Roman" pitchFamily="18" charset="0"/>
              <a:cs typeface="Times New Roman" pitchFamily="18" charset="0"/>
            </a:endParaRPr>
          </a:p>
        </p:txBody>
      </p:sp>
      <p:sp>
        <p:nvSpPr>
          <p:cNvPr id="8" name="Oval 7"/>
          <p:cNvSpPr/>
          <p:nvPr/>
        </p:nvSpPr>
        <p:spPr>
          <a:xfrm>
            <a:off x="4239665" y="3198460"/>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352928" cy="3098670"/>
          </a:xfrm>
          <a:prstGeom prst="rect">
            <a:avLst/>
          </a:prstGeom>
          <a:solidFill>
            <a:schemeClr val="accent1">
              <a:lumMod val="20000"/>
              <a:lumOff val="80000"/>
            </a:schemeClr>
          </a:solidFill>
        </p:spPr>
        <p:txBody>
          <a:bodyPr wrap="square">
            <a:spAutoFit/>
          </a:bodyPr>
          <a:lstStyle/>
          <a:p>
            <a:r>
              <a:rPr lang="en-US" sz="2400" b="1">
                <a:latin typeface="Times New Roman" pitchFamily="18" charset="0"/>
                <a:cs typeface="Times New Roman" pitchFamily="18" charset="0"/>
              </a:rPr>
              <a:t>Câu 19:</a:t>
            </a:r>
            <a:r>
              <a:rPr lang="en-US" sz="2400">
                <a:latin typeface="Times New Roman" pitchFamily="18" charset="0"/>
                <a:cs typeface="Times New Roman" pitchFamily="18" charset="0"/>
              </a:rPr>
              <a:t>  Một vật thực hiện đồng thời hai dao động điều hoà cùng phương có các phương trình dao động là</a:t>
            </a:r>
          </a:p>
          <a:p>
            <a:r>
              <a:rPr lang="en-US" sz="2400">
                <a:latin typeface="Times New Roman" pitchFamily="18" charset="0"/>
                <a:cs typeface="Times New Roman" pitchFamily="18" charset="0"/>
              </a:rPr>
              <a:t> x</a:t>
            </a:r>
            <a:r>
              <a:rPr lang="en-US" sz="2400" baseline="-25000">
                <a:latin typeface="Times New Roman" pitchFamily="18" charset="0"/>
                <a:cs typeface="Times New Roman" pitchFamily="18" charset="0"/>
              </a:rPr>
              <a:t>1</a:t>
            </a:r>
            <a:r>
              <a:rPr lang="en-US" sz="2400">
                <a:latin typeface="Times New Roman" pitchFamily="18" charset="0"/>
                <a:cs typeface="Times New Roman" pitchFamily="18" charset="0"/>
              </a:rPr>
              <a:t> = 20cos(5</a:t>
            </a:r>
            <a:r>
              <a:rPr lang="en-US" sz="2400">
                <a:latin typeface="Times New Roman" pitchFamily="18" charset="0"/>
                <a:cs typeface="Times New Roman" pitchFamily="18" charset="0"/>
                <a:sym typeface="Symbol"/>
              </a:rPr>
              <a:t></a:t>
            </a:r>
            <a:r>
              <a:rPr lang="en-US" sz="2400">
                <a:latin typeface="Times New Roman" pitchFamily="18" charset="0"/>
                <a:cs typeface="Times New Roman" pitchFamily="18" charset="0"/>
              </a:rPr>
              <a:t>t) (cm) và x</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 = 20cos(5</a:t>
            </a:r>
            <a:r>
              <a:rPr lang="en-US" sz="2400">
                <a:latin typeface="Times New Roman" pitchFamily="18" charset="0"/>
                <a:cs typeface="Times New Roman" pitchFamily="18" charset="0"/>
                <a:sym typeface="Symbol"/>
              </a:rPr>
              <a:t></a:t>
            </a:r>
            <a:r>
              <a:rPr lang="en-US" sz="2400">
                <a:latin typeface="Times New Roman" pitchFamily="18" charset="0"/>
                <a:cs typeface="Times New Roman" pitchFamily="18" charset="0"/>
              </a:rPr>
              <a:t>t +</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/3</a:t>
            </a:r>
            <a:r>
              <a:rPr lang="en-US" sz="2400">
                <a:latin typeface="Times New Roman" pitchFamily="18" charset="0"/>
                <a:cs typeface="Times New Roman" pitchFamily="18" charset="0"/>
              </a:rPr>
              <a:t>) (cm). Phương trình dao động tổng hợp của vật là:</a:t>
            </a:r>
          </a:p>
          <a:p>
            <a:r>
              <a:rPr lang="en-US" sz="2400">
                <a:latin typeface="Times New Roman" pitchFamily="18" charset="0"/>
                <a:cs typeface="Times New Roman" pitchFamily="18" charset="0"/>
              </a:rPr>
              <a:t>A.   x = 20√3cos(5</a:t>
            </a:r>
            <a:r>
              <a:rPr lang="en-US" sz="2400">
                <a:latin typeface="Times New Roman" pitchFamily="18" charset="0"/>
                <a:cs typeface="Times New Roman" pitchFamily="18" charset="0"/>
                <a:sym typeface="Symbol"/>
              </a:rPr>
              <a:t></a:t>
            </a:r>
            <a:r>
              <a:rPr lang="en-US" sz="2400">
                <a:latin typeface="Times New Roman" pitchFamily="18" charset="0"/>
                <a:cs typeface="Times New Roman" pitchFamily="18" charset="0"/>
              </a:rPr>
              <a:t>t +</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/6</a:t>
            </a:r>
            <a:r>
              <a:rPr lang="en-US" sz="2400">
                <a:latin typeface="Times New Roman" pitchFamily="18" charset="0"/>
                <a:cs typeface="Times New Roman" pitchFamily="18" charset="0"/>
              </a:rPr>
              <a:t> ) (cm). 	</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B</a:t>
            </a:r>
            <a:r>
              <a:rPr lang="en-US" sz="2400">
                <a:latin typeface="Times New Roman" pitchFamily="18" charset="0"/>
                <a:cs typeface="Times New Roman" pitchFamily="18" charset="0"/>
              </a:rPr>
              <a:t>.  x = 20cos(5</a:t>
            </a:r>
            <a:r>
              <a:rPr lang="en-US" sz="2400">
                <a:latin typeface="Times New Roman" pitchFamily="18" charset="0"/>
                <a:cs typeface="Times New Roman" pitchFamily="18" charset="0"/>
                <a:sym typeface="Symbol"/>
              </a:rPr>
              <a:t></a:t>
            </a:r>
            <a:r>
              <a:rPr lang="en-US" sz="2400">
                <a:latin typeface="Times New Roman" pitchFamily="18" charset="0"/>
                <a:cs typeface="Times New Roman" pitchFamily="18" charset="0"/>
              </a:rPr>
              <a:t>t +</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/2</a:t>
            </a:r>
            <a:r>
              <a:rPr lang="en-US" sz="2400">
                <a:latin typeface="Times New Roman" pitchFamily="18" charset="0"/>
                <a:cs typeface="Times New Roman" pitchFamily="18" charset="0"/>
              </a:rPr>
              <a:t> ) (cm).</a:t>
            </a:r>
          </a:p>
          <a:p>
            <a:r>
              <a:rPr lang="en-US" sz="2400">
                <a:latin typeface="Times New Roman" pitchFamily="18" charset="0"/>
                <a:cs typeface="Times New Roman" pitchFamily="18" charset="0"/>
              </a:rPr>
              <a:t>C.   x = 20cos(5</a:t>
            </a:r>
            <a:r>
              <a:rPr lang="en-US" sz="2400">
                <a:latin typeface="Times New Roman" pitchFamily="18" charset="0"/>
                <a:cs typeface="Times New Roman" pitchFamily="18" charset="0"/>
                <a:sym typeface="Symbol"/>
              </a:rPr>
              <a:t></a:t>
            </a:r>
            <a:r>
              <a:rPr lang="en-US" sz="2400">
                <a:latin typeface="Times New Roman" pitchFamily="18" charset="0"/>
                <a:cs typeface="Times New Roman" pitchFamily="18" charset="0"/>
              </a:rPr>
              <a:t>t +</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/6</a:t>
            </a:r>
            <a:r>
              <a:rPr lang="en-US" sz="2400">
                <a:latin typeface="Times New Roman" pitchFamily="18" charset="0"/>
                <a:cs typeface="Times New Roman" pitchFamily="18" charset="0"/>
              </a:rPr>
              <a:t> ) (cm).		</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D</a:t>
            </a:r>
            <a:r>
              <a:rPr lang="en-US" sz="2400">
                <a:latin typeface="Times New Roman" pitchFamily="18" charset="0"/>
                <a:cs typeface="Times New Roman" pitchFamily="18" charset="0"/>
              </a:rPr>
              <a:t>.  x = 20√3cos(5</a:t>
            </a:r>
            <a:r>
              <a:rPr lang="en-US" sz="2400">
                <a:latin typeface="Times New Roman" pitchFamily="18" charset="0"/>
                <a:cs typeface="Times New Roman" pitchFamily="18" charset="0"/>
                <a:sym typeface="Symbol"/>
              </a:rPr>
              <a:t></a:t>
            </a:r>
            <a:r>
              <a:rPr lang="en-US" sz="2400">
                <a:latin typeface="Times New Roman" pitchFamily="18" charset="0"/>
                <a:cs typeface="Times New Roman" pitchFamily="18" charset="0"/>
              </a:rPr>
              <a:t>t +</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/4</a:t>
            </a:r>
            <a:r>
              <a:rPr lang="en-US" sz="2400">
                <a:latin typeface="Times New Roman" pitchFamily="18" charset="0"/>
                <a:cs typeface="Times New Roman" pitchFamily="18" charset="0"/>
              </a:rPr>
              <a:t> ) (cm).</a:t>
            </a:r>
          </a:p>
        </p:txBody>
      </p:sp>
      <p:sp>
        <p:nvSpPr>
          <p:cNvPr id="3" name="Rectangle 2"/>
          <p:cNvSpPr/>
          <p:nvPr/>
        </p:nvSpPr>
        <p:spPr>
          <a:xfrm>
            <a:off x="467544" y="4296458"/>
            <a:ext cx="8280920"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a:latin typeface="Times New Roman" pitchFamily="18" charset="0"/>
                <a:cs typeface="Times New Roman" pitchFamily="18" charset="0"/>
              </a:rPr>
              <a:t>Cách bấm máy  570ES  Mode 2  A</a:t>
            </a:r>
            <a:r>
              <a:rPr lang="en-US" sz="2400" b="1" baseline="-25000">
                <a:latin typeface="Times New Roman" pitchFamily="18" charset="0"/>
                <a:cs typeface="Times New Roman" pitchFamily="18" charset="0"/>
              </a:rPr>
              <a:t>1</a:t>
            </a:r>
            <a:r>
              <a:rPr lang="en-US" sz="2400" b="1">
                <a:latin typeface="Times New Roman" pitchFamily="18" charset="0"/>
                <a:cs typeface="Times New Roman" pitchFamily="18" charset="0"/>
              </a:rPr>
              <a:t>∠φ</a:t>
            </a:r>
            <a:r>
              <a:rPr lang="en-US" sz="2400" b="1" baseline="-25000">
                <a:latin typeface="Times New Roman" pitchFamily="18" charset="0"/>
                <a:cs typeface="Times New Roman" pitchFamily="18" charset="0"/>
              </a:rPr>
              <a:t>1</a:t>
            </a:r>
            <a:r>
              <a:rPr lang="en-US" sz="2400" b="1">
                <a:latin typeface="Times New Roman" pitchFamily="18" charset="0"/>
                <a:cs typeface="Times New Roman" pitchFamily="18" charset="0"/>
              </a:rPr>
              <a:t> + A</a:t>
            </a:r>
            <a:r>
              <a:rPr lang="en-US" sz="2400" b="1" baseline="-25000">
                <a:latin typeface="Times New Roman" pitchFamily="18" charset="0"/>
                <a:cs typeface="Times New Roman" pitchFamily="18" charset="0"/>
              </a:rPr>
              <a:t>2</a:t>
            </a:r>
            <a:r>
              <a:rPr lang="en-US" sz="2400" b="1">
                <a:latin typeface="Times New Roman" pitchFamily="18" charset="0"/>
                <a:cs typeface="Times New Roman" pitchFamily="18" charset="0"/>
              </a:rPr>
              <a:t>∠φ</a:t>
            </a:r>
            <a:r>
              <a:rPr lang="en-US" sz="2400" b="1" baseline="-25000">
                <a:latin typeface="Times New Roman" pitchFamily="18" charset="0"/>
                <a:cs typeface="Times New Roman" pitchFamily="18" charset="0"/>
              </a:rPr>
              <a:t>2</a:t>
            </a:r>
            <a:r>
              <a:rPr lang="en-US" sz="2400" b="1">
                <a:latin typeface="Times New Roman" pitchFamily="18" charset="0"/>
                <a:cs typeface="Times New Roman" pitchFamily="18" charset="0"/>
              </a:rPr>
              <a:t> shift23=</a:t>
            </a:r>
            <a:endParaRPr lang="en-US" sz="2400">
              <a:latin typeface="Times New Roman" pitchFamily="18" charset="0"/>
              <a:cs typeface="Times New Roman" pitchFamily="18" charset="0"/>
            </a:endParaRPr>
          </a:p>
          <a:p>
            <a:r>
              <a:rPr lang="en-US" sz="2400" b="1">
                <a:latin typeface="Times New Roman" pitchFamily="18" charset="0"/>
                <a:cs typeface="Times New Roman" pitchFamily="18" charset="0"/>
              </a:rPr>
              <a:t>Cách bấm máy  580VNX  Menu 2  A</a:t>
            </a:r>
            <a:r>
              <a:rPr lang="en-US" sz="2400" b="1" baseline="-25000">
                <a:latin typeface="Times New Roman" pitchFamily="18" charset="0"/>
                <a:cs typeface="Times New Roman" pitchFamily="18" charset="0"/>
              </a:rPr>
              <a:t>1</a:t>
            </a:r>
            <a:r>
              <a:rPr lang="en-US" sz="2400" b="1">
                <a:latin typeface="Times New Roman" pitchFamily="18" charset="0"/>
                <a:cs typeface="Times New Roman" pitchFamily="18" charset="0"/>
              </a:rPr>
              <a:t>∠φ</a:t>
            </a:r>
            <a:r>
              <a:rPr lang="en-US" sz="2400" b="1" baseline="-25000">
                <a:latin typeface="Times New Roman" pitchFamily="18" charset="0"/>
                <a:cs typeface="Times New Roman" pitchFamily="18" charset="0"/>
              </a:rPr>
              <a:t>1</a:t>
            </a:r>
            <a:r>
              <a:rPr lang="en-US" sz="2400" b="1">
                <a:latin typeface="Times New Roman" pitchFamily="18" charset="0"/>
                <a:cs typeface="Times New Roman" pitchFamily="18" charset="0"/>
              </a:rPr>
              <a:t> + A</a:t>
            </a:r>
            <a:r>
              <a:rPr lang="en-US" sz="2400" b="1" baseline="-25000">
                <a:latin typeface="Times New Roman" pitchFamily="18" charset="0"/>
                <a:cs typeface="Times New Roman" pitchFamily="18" charset="0"/>
              </a:rPr>
              <a:t>2</a:t>
            </a:r>
            <a:r>
              <a:rPr lang="en-US" sz="2400" b="1">
                <a:latin typeface="Times New Roman" pitchFamily="18" charset="0"/>
                <a:cs typeface="Times New Roman" pitchFamily="18" charset="0"/>
              </a:rPr>
              <a:t>∠φ</a:t>
            </a:r>
            <a:r>
              <a:rPr lang="en-US" sz="2400" b="1" baseline="-25000">
                <a:latin typeface="Times New Roman" pitchFamily="18" charset="0"/>
                <a:cs typeface="Times New Roman" pitchFamily="18" charset="0"/>
              </a:rPr>
              <a:t>2</a:t>
            </a:r>
            <a:r>
              <a:rPr lang="en-US" sz="2400" b="1">
                <a:latin typeface="Times New Roman" pitchFamily="18" charset="0"/>
                <a:cs typeface="Times New Roman" pitchFamily="18" charset="0"/>
              </a:rPr>
              <a:t> OPTN ↓1 =</a:t>
            </a:r>
            <a:endParaRPr lang="en-US" sz="2400">
              <a:latin typeface="Times New Roman" pitchFamily="18" charset="0"/>
              <a:cs typeface="Times New Roman" pitchFamily="18" charset="0"/>
            </a:endParaRPr>
          </a:p>
          <a:p>
            <a:r>
              <a:rPr lang="en-US" sz="2400" b="1">
                <a:latin typeface="Times New Roman" pitchFamily="18" charset="0"/>
                <a:cs typeface="Times New Roman" pitchFamily="18" charset="0"/>
              </a:rPr>
              <a:t>hoặc có thể tính từ công thức A và tanφ</a:t>
            </a:r>
            <a:endParaRPr lang="en-US" sz="2400">
              <a:latin typeface="Times New Roman" pitchFamily="18" charset="0"/>
              <a:cs typeface="Times New Roman" pitchFamily="18" charset="0"/>
            </a:endParaRPr>
          </a:p>
        </p:txBody>
      </p:sp>
      <p:sp>
        <p:nvSpPr>
          <p:cNvPr id="4" name="Oval 3"/>
          <p:cNvSpPr/>
          <p:nvPr/>
        </p:nvSpPr>
        <p:spPr>
          <a:xfrm>
            <a:off x="467544" y="1844824"/>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809812" y="1844824"/>
            <a:ext cx="7704856" cy="1938992"/>
          </a:xfrm>
          <a:prstGeom prst="rect">
            <a:avLst/>
          </a:prstGeom>
          <a:solidFill>
            <a:schemeClr val="accent1">
              <a:lumMod val="20000"/>
              <a:lumOff val="80000"/>
            </a:schemeClr>
          </a:solidFill>
        </p:spPr>
        <p:txBody>
          <a:bodyPr wrap="square">
            <a:spAutoFit/>
          </a:bodyPr>
          <a:lstStyle/>
          <a:p>
            <a:r>
              <a:rPr lang="en-US" sz="2400" b="1">
                <a:latin typeface="Times New Roman" pitchFamily="18" charset="0"/>
                <a:cs typeface="Times New Roman" pitchFamily="18" charset="0"/>
              </a:rPr>
              <a:t>Câu 20:</a:t>
            </a:r>
            <a:r>
              <a:rPr lang="en-US" sz="2400">
                <a:latin typeface="Times New Roman" pitchFamily="18" charset="0"/>
                <a:cs typeface="Times New Roman" pitchFamily="18" charset="0"/>
              </a:rPr>
              <a:t>  Hai dao động có phương trình lần lượt là: </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x</a:t>
            </a:r>
            <a:r>
              <a:rPr lang="en-US" sz="2400" baseline="-25000" smtClean="0">
                <a:latin typeface="Times New Roman" pitchFamily="18" charset="0"/>
                <a:cs typeface="Times New Roman" pitchFamily="18" charset="0"/>
              </a:rPr>
              <a:t>1</a:t>
            </a:r>
            <a:r>
              <a:rPr lang="en-US" sz="2400" smtClean="0">
                <a:latin typeface="Times New Roman" pitchFamily="18" charset="0"/>
                <a:cs typeface="Times New Roman" pitchFamily="18" charset="0"/>
              </a:rPr>
              <a:t> </a:t>
            </a:r>
            <a:r>
              <a:rPr lang="en-US" sz="2400">
                <a:latin typeface="Times New Roman" pitchFamily="18" charset="0"/>
                <a:cs typeface="Times New Roman" pitchFamily="18" charset="0"/>
              </a:rPr>
              <a:t>= 5cos(2πt +0,75π)(cm) và x</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=10cos(2πt +0,5π)(cm). Độ lệch pha của hai dao động này có độ lớn bằng  </a:t>
            </a:r>
          </a:p>
          <a:p>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A</a:t>
            </a:r>
            <a:r>
              <a:rPr lang="en-US" sz="2400">
                <a:latin typeface="Times New Roman" pitchFamily="18" charset="0"/>
                <a:cs typeface="Times New Roman" pitchFamily="18" charset="0"/>
              </a:rPr>
              <a:t>. 0,25π.		B. 1,25π.			C. 0,50π.		D. 0,75π.</a:t>
            </a:r>
          </a:p>
        </p:txBody>
      </p:sp>
      <p:sp>
        <p:nvSpPr>
          <p:cNvPr id="12" name="Rectangle 11"/>
          <p:cNvSpPr/>
          <p:nvPr/>
        </p:nvSpPr>
        <p:spPr>
          <a:xfrm>
            <a:off x="2950874" y="4437112"/>
            <a:ext cx="3422732"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b="1">
                <a:latin typeface="Times New Roman" pitchFamily="18" charset="0"/>
                <a:cs typeface="Times New Roman" pitchFamily="18" charset="0"/>
              </a:rPr>
              <a:t>Δφ = 0,75π - </a:t>
            </a:r>
            <a:r>
              <a:rPr lang="en-US" sz="2400">
                <a:latin typeface="Times New Roman" pitchFamily="18" charset="0"/>
                <a:cs typeface="Times New Roman" pitchFamily="18" charset="0"/>
              </a:rPr>
              <a:t>0,5π = 0,25π</a:t>
            </a:r>
          </a:p>
        </p:txBody>
      </p:sp>
      <p:sp>
        <p:nvSpPr>
          <p:cNvPr id="13" name="Rectangle 12"/>
          <p:cNvSpPr/>
          <p:nvPr/>
        </p:nvSpPr>
        <p:spPr>
          <a:xfrm>
            <a:off x="4245298" y="5733256"/>
            <a:ext cx="833883"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b="1" smtClean="0">
                <a:latin typeface="Times New Roman" pitchFamily="18" charset="0"/>
                <a:cs typeface="Times New Roman" pitchFamily="18" charset="0"/>
              </a:rPr>
              <a:t>HẾT</a:t>
            </a:r>
            <a:endParaRPr lang="en-US" sz="2400">
              <a:latin typeface="Times New Roman" pitchFamily="18" charset="0"/>
              <a:cs typeface="Times New Roman" pitchFamily="18" charset="0"/>
            </a:endParaRPr>
          </a:p>
        </p:txBody>
      </p:sp>
      <p:sp>
        <p:nvSpPr>
          <p:cNvPr id="14" name="Oval 13"/>
          <p:cNvSpPr/>
          <p:nvPr/>
        </p:nvSpPr>
        <p:spPr>
          <a:xfrm>
            <a:off x="1691680" y="2996952"/>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ppt_x"/>
                                          </p:val>
                                        </p:tav>
                                        <p:tav tm="100000">
                                          <p:val>
                                            <p:strVal val="#ppt_x"/>
                                          </p:val>
                                        </p:tav>
                                      </p:tavLst>
                                    </p:anim>
                                    <p:anim calcmode="lin" valueType="num">
                                      <p:cBhvr additive="base">
                                        <p:cTn id="1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980728"/>
            <a:ext cx="3768980"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fontAlgn="ctr"/>
            <a:r>
              <a:rPr lang="pt-BR" sz="2400" b="1">
                <a:latin typeface="Times New Roman" pitchFamily="18" charset="0"/>
                <a:cs typeface="Times New Roman" pitchFamily="18" charset="0"/>
              </a:rPr>
              <a:t>I. DAO ĐỘNG ĐIỀU HÒA</a:t>
            </a:r>
            <a:endParaRPr lang="en-US" sz="2400">
              <a:latin typeface="Times New Roman" pitchFamily="18" charset="0"/>
              <a:cs typeface="Times New Roman" pitchFamily="18" charset="0"/>
            </a:endParaRPr>
          </a:p>
        </p:txBody>
      </p:sp>
      <p:sp>
        <p:nvSpPr>
          <p:cNvPr id="5" name="Rectangle 4"/>
          <p:cNvSpPr/>
          <p:nvPr/>
        </p:nvSpPr>
        <p:spPr>
          <a:xfrm>
            <a:off x="251520" y="1916832"/>
            <a:ext cx="8784976" cy="1200329"/>
          </a:xfrm>
          <a:prstGeom prst="rect">
            <a:avLst/>
          </a:prstGeom>
          <a:solidFill>
            <a:schemeClr val="accent1">
              <a:lumMod val="20000"/>
              <a:lumOff val="80000"/>
            </a:schemeClr>
          </a:solidFill>
        </p:spPr>
        <p:txBody>
          <a:bodyPr wrap="square">
            <a:spAutoFit/>
          </a:bodyPr>
          <a:lstStyle/>
          <a:p>
            <a:r>
              <a:rPr lang="fr-FR" sz="2400" b="1">
                <a:latin typeface="Times New Roman" pitchFamily="18" charset="0"/>
                <a:cs typeface="Times New Roman" pitchFamily="18" charset="0"/>
              </a:rPr>
              <a:t>Câu 1:</a:t>
            </a:r>
            <a:r>
              <a:rPr lang="fr-FR" sz="2400">
                <a:latin typeface="Times New Roman" pitchFamily="18" charset="0"/>
                <a:cs typeface="Times New Roman" pitchFamily="18" charset="0"/>
              </a:rPr>
              <a:t>  </a:t>
            </a:r>
            <a:r>
              <a:rPr lang="en-US" sz="2400">
                <a:latin typeface="Times New Roman" pitchFamily="18" charset="0"/>
                <a:cs typeface="Times New Roman" pitchFamily="18" charset="0"/>
              </a:rPr>
              <a:t>Một vật dao động điều hòa theo phương trình </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x </a:t>
            </a:r>
            <a:r>
              <a:rPr lang="en-US" sz="2400">
                <a:latin typeface="Times New Roman" pitchFamily="18" charset="0"/>
                <a:cs typeface="Times New Roman" pitchFamily="18" charset="0"/>
              </a:rPr>
              <a:t>= 6cos(3</a:t>
            </a:r>
            <a:r>
              <a:rPr lang="en-US" sz="2400">
                <a:latin typeface="Times New Roman" pitchFamily="18" charset="0"/>
                <a:cs typeface="Times New Roman" pitchFamily="18" charset="0"/>
                <a:sym typeface="Symbol"/>
              </a:rPr>
              <a:t></a:t>
            </a:r>
            <a:r>
              <a:rPr lang="en-US" sz="2400">
                <a:latin typeface="Times New Roman" pitchFamily="18" charset="0"/>
                <a:cs typeface="Times New Roman" pitchFamily="18" charset="0"/>
              </a:rPr>
              <a:t>t </a:t>
            </a:r>
            <a:r>
              <a:rPr lang="en-US" sz="2400" smtClean="0">
                <a:latin typeface="Times New Roman" pitchFamily="18" charset="0"/>
                <a:cs typeface="Times New Roman" pitchFamily="18" charset="0"/>
              </a:rPr>
              <a:t>+ </a:t>
            </a:r>
            <a:r>
              <a:rPr lang="en-US" sz="2400" smtClean="0">
                <a:latin typeface="Times New Roman" pitchFamily="18" charset="0"/>
                <a:cs typeface="Times New Roman" pitchFamily="18" charset="0"/>
                <a:sym typeface="Symbol"/>
              </a:rPr>
              <a:t></a:t>
            </a:r>
            <a:r>
              <a:rPr lang="pt-BR" sz="2400">
                <a:latin typeface="Times New Roman" pitchFamily="18" charset="0"/>
                <a:cs typeface="Times New Roman" pitchFamily="18" charset="0"/>
              </a:rPr>
              <a:t>/2</a:t>
            </a:r>
            <a:r>
              <a:rPr lang="en-US" sz="2400">
                <a:latin typeface="Times New Roman" pitchFamily="18" charset="0"/>
                <a:cs typeface="Times New Roman" pitchFamily="18" charset="0"/>
              </a:rPr>
              <a:t>) cm. Li độ của vật tại thời điểm t = 5s là</a:t>
            </a:r>
          </a:p>
          <a:p>
            <a:r>
              <a:rPr lang="en-US" sz="2400" smtClean="0">
                <a:latin typeface="Times New Roman" pitchFamily="18" charset="0"/>
                <a:cs typeface="Times New Roman" pitchFamily="18" charset="0"/>
              </a:rPr>
              <a:t>A</a:t>
            </a:r>
            <a:r>
              <a:rPr lang="en-US" sz="2400">
                <a:latin typeface="Times New Roman" pitchFamily="18" charset="0"/>
                <a:cs typeface="Times New Roman" pitchFamily="18" charset="0"/>
              </a:rPr>
              <a:t>.  6cm	</a:t>
            </a:r>
            <a:r>
              <a:rPr lang="en-US" sz="2400" smtClean="0">
                <a:latin typeface="Times New Roman" pitchFamily="18" charset="0"/>
                <a:cs typeface="Times New Roman" pitchFamily="18" charset="0"/>
              </a:rPr>
              <a:t>	B</a:t>
            </a:r>
            <a:r>
              <a:rPr lang="en-US" sz="2400">
                <a:latin typeface="Times New Roman" pitchFamily="18" charset="0"/>
                <a:cs typeface="Times New Roman" pitchFamily="18" charset="0"/>
              </a:rPr>
              <a:t>.  3cm	</a:t>
            </a:r>
            <a:r>
              <a:rPr lang="en-US" sz="2400" smtClean="0">
                <a:latin typeface="Times New Roman" pitchFamily="18" charset="0"/>
                <a:cs typeface="Times New Roman" pitchFamily="18" charset="0"/>
              </a:rPr>
              <a:t>	C</a:t>
            </a:r>
            <a:r>
              <a:rPr lang="en-US" sz="2400">
                <a:latin typeface="Times New Roman" pitchFamily="18" charset="0"/>
                <a:cs typeface="Times New Roman" pitchFamily="18" charset="0"/>
              </a:rPr>
              <a:t>.  0	</a:t>
            </a:r>
            <a:r>
              <a:rPr lang="en-US" sz="2400" smtClean="0">
                <a:latin typeface="Times New Roman" pitchFamily="18" charset="0"/>
                <a:cs typeface="Times New Roman" pitchFamily="18" charset="0"/>
              </a:rPr>
              <a:t>	D</a:t>
            </a:r>
            <a:r>
              <a:rPr lang="en-US" sz="2400">
                <a:latin typeface="Times New Roman" pitchFamily="18" charset="0"/>
                <a:cs typeface="Times New Roman" pitchFamily="18" charset="0"/>
              </a:rPr>
              <a:t>.  -3cm</a:t>
            </a:r>
          </a:p>
        </p:txBody>
      </p:sp>
      <p:sp>
        <p:nvSpPr>
          <p:cNvPr id="6" name="Rectangle 5"/>
          <p:cNvSpPr/>
          <p:nvPr/>
        </p:nvSpPr>
        <p:spPr>
          <a:xfrm>
            <a:off x="2699792" y="3645023"/>
            <a:ext cx="3666388"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a:latin typeface="Times New Roman" pitchFamily="18" charset="0"/>
                <a:cs typeface="Times New Roman" pitchFamily="18" charset="0"/>
              </a:rPr>
              <a:t>Thay t = 5s vào pt x → x =0</a:t>
            </a:r>
          </a:p>
        </p:txBody>
      </p:sp>
      <p:sp>
        <p:nvSpPr>
          <p:cNvPr id="7" name="Oval 6"/>
          <p:cNvSpPr/>
          <p:nvPr/>
        </p:nvSpPr>
        <p:spPr>
          <a:xfrm>
            <a:off x="5796136" y="2718466"/>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9612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758300"/>
            <a:ext cx="8640960" cy="1569660"/>
          </a:xfrm>
          <a:prstGeom prst="rect">
            <a:avLst/>
          </a:prstGeom>
          <a:solidFill>
            <a:schemeClr val="accent1">
              <a:lumMod val="20000"/>
              <a:lumOff val="80000"/>
            </a:schemeClr>
          </a:solidFill>
        </p:spPr>
        <p:txBody>
          <a:bodyPr wrap="square">
            <a:spAutoFit/>
          </a:bodyPr>
          <a:lstStyle/>
          <a:p>
            <a:r>
              <a:rPr lang="it-IT" sz="2400" b="1">
                <a:latin typeface="Times New Roman" pitchFamily="18" charset="0"/>
                <a:cs typeface="Times New Roman" pitchFamily="18" charset="0"/>
              </a:rPr>
              <a:t>Câu 2:</a:t>
            </a:r>
            <a:r>
              <a:rPr lang="it-IT" sz="2400">
                <a:latin typeface="Times New Roman" pitchFamily="18" charset="0"/>
                <a:cs typeface="Times New Roman" pitchFamily="18" charset="0"/>
              </a:rPr>
              <a:t>  </a:t>
            </a:r>
            <a:r>
              <a:rPr lang="fr-FR" sz="2400">
                <a:latin typeface="Times New Roman" pitchFamily="18" charset="0"/>
                <a:cs typeface="Times New Roman" pitchFamily="18" charset="0"/>
              </a:rPr>
              <a:t>Một chất điểm dao động điều hòa có tần số góc là 2,5rad/s , khi nó qua li độ x = 3cm thì vận tốc của nó là v = 10cm/s . Biên độ dao động của chất điểm là :</a:t>
            </a:r>
            <a:endParaRPr lang="en-US" sz="2400">
              <a:latin typeface="Times New Roman" pitchFamily="18" charset="0"/>
              <a:cs typeface="Times New Roman" pitchFamily="18" charset="0"/>
            </a:endParaRPr>
          </a:p>
          <a:p>
            <a:r>
              <a:rPr lang="it-IT" sz="2400">
                <a:latin typeface="Times New Roman" pitchFamily="18" charset="0"/>
                <a:cs typeface="Times New Roman" pitchFamily="18" charset="0"/>
              </a:rPr>
              <a:t>	A.  </a:t>
            </a:r>
            <a:r>
              <a:rPr lang="fr-FR" sz="2400">
                <a:latin typeface="Times New Roman" pitchFamily="18" charset="0"/>
                <a:cs typeface="Times New Roman" pitchFamily="18" charset="0"/>
              </a:rPr>
              <a:t>5cm           	B.  6cm	C.  3cm           	D.  4cm    </a:t>
            </a:r>
            <a:endParaRPr lang="en-US" sz="2400">
              <a:latin typeface="Times New Roman" pitchFamily="18" charset="0"/>
              <a:cs typeface="Times New Roman" pitchFamily="18" charset="0"/>
            </a:endParaRPr>
          </a:p>
        </p:txBody>
      </p:sp>
      <p:sp>
        <p:nvSpPr>
          <p:cNvPr id="3" name="Rectangle 2"/>
          <p:cNvSpPr/>
          <p:nvPr/>
        </p:nvSpPr>
        <p:spPr>
          <a:xfrm>
            <a:off x="1772355" y="4077072"/>
            <a:ext cx="5599290"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fr-FR" sz="2400">
                <a:latin typeface="Times New Roman" pitchFamily="18" charset="0"/>
                <a:cs typeface="Times New Roman" pitchFamily="18" charset="0"/>
              </a:rPr>
              <a:t>Công thức độc lập với thời gian </a:t>
            </a:r>
            <a:r>
              <a:rPr lang="en-US" sz="2400">
                <a:latin typeface="Times New Roman" pitchFamily="18" charset="0"/>
                <a:cs typeface="Times New Roman" pitchFamily="18" charset="0"/>
              </a:rPr>
              <a:t>→ A = 5cm</a:t>
            </a:r>
          </a:p>
        </p:txBody>
      </p:sp>
      <p:sp>
        <p:nvSpPr>
          <p:cNvPr id="4" name="Oval 3"/>
          <p:cNvSpPr/>
          <p:nvPr/>
        </p:nvSpPr>
        <p:spPr>
          <a:xfrm>
            <a:off x="1187624" y="2895912"/>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584910"/>
            <a:ext cx="8424936" cy="1200329"/>
          </a:xfrm>
          <a:prstGeom prst="rect">
            <a:avLst/>
          </a:prstGeom>
          <a:solidFill>
            <a:schemeClr val="accent1">
              <a:lumMod val="20000"/>
              <a:lumOff val="80000"/>
            </a:schemeClr>
          </a:solidFill>
        </p:spPr>
        <p:txBody>
          <a:bodyPr wrap="square">
            <a:spAutoFit/>
          </a:bodyPr>
          <a:lstStyle/>
          <a:p>
            <a:r>
              <a:rPr lang="nl-NL" sz="2400" b="1">
                <a:latin typeface="Times New Roman" pitchFamily="18" charset="0"/>
                <a:cs typeface="Times New Roman" pitchFamily="18" charset="0"/>
              </a:rPr>
              <a:t>Câu 3:</a:t>
            </a:r>
            <a:r>
              <a:rPr lang="nl-NL" sz="2400">
                <a:latin typeface="Times New Roman" pitchFamily="18" charset="0"/>
                <a:cs typeface="Times New Roman" pitchFamily="18" charset="0"/>
              </a:rPr>
              <a:t>  </a:t>
            </a:r>
            <a:r>
              <a:rPr lang="fr-FR" sz="2400">
                <a:latin typeface="Times New Roman" pitchFamily="18" charset="0"/>
                <a:cs typeface="Times New Roman" pitchFamily="18" charset="0"/>
              </a:rPr>
              <a:t>Phương trình dao động điều hòa của một vật là </a:t>
            </a:r>
            <a:endParaRPr lang="fr-FR" sz="2400" smtClean="0">
              <a:latin typeface="Times New Roman" pitchFamily="18" charset="0"/>
              <a:cs typeface="Times New Roman" pitchFamily="18" charset="0"/>
            </a:endParaRPr>
          </a:p>
          <a:p>
            <a:r>
              <a:rPr lang="fr-FR" sz="2400" smtClean="0">
                <a:latin typeface="Times New Roman" pitchFamily="18" charset="0"/>
                <a:cs typeface="Times New Roman" pitchFamily="18" charset="0"/>
              </a:rPr>
              <a:t>x </a:t>
            </a:r>
            <a:r>
              <a:rPr lang="fr-FR" sz="2400">
                <a:latin typeface="Times New Roman" pitchFamily="18" charset="0"/>
                <a:cs typeface="Times New Roman" pitchFamily="18" charset="0"/>
              </a:rPr>
              <a:t>= 3cos(20t + </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/3</a:t>
            </a:r>
            <a:r>
              <a:rPr lang="fr-FR" sz="2400">
                <a:latin typeface="Times New Roman" pitchFamily="18" charset="0"/>
                <a:cs typeface="Times New Roman" pitchFamily="18" charset="0"/>
              </a:rPr>
              <a:t>) (cm). Tốc độ của vật khi qua vị trí cân bằng là</a:t>
            </a:r>
            <a:r>
              <a:rPr lang="nl-NL" sz="2400">
                <a:latin typeface="Times New Roman" pitchFamily="18" charset="0"/>
                <a:cs typeface="Times New Roman" pitchFamily="18" charset="0"/>
              </a:rPr>
              <a:t>	</a:t>
            </a:r>
            <a:endParaRPr lang="en-US" sz="2400">
              <a:latin typeface="Times New Roman" pitchFamily="18" charset="0"/>
              <a:cs typeface="Times New Roman" pitchFamily="18" charset="0"/>
            </a:endParaRPr>
          </a:p>
          <a:p>
            <a:r>
              <a:rPr lang="nl-NL" sz="2400">
                <a:latin typeface="Times New Roman" pitchFamily="18" charset="0"/>
                <a:cs typeface="Times New Roman" pitchFamily="18" charset="0"/>
              </a:rPr>
              <a:t>A.  </a:t>
            </a:r>
            <a:r>
              <a:rPr lang="fr-FR" sz="2400">
                <a:latin typeface="Times New Roman" pitchFamily="18" charset="0"/>
                <a:cs typeface="Times New Roman" pitchFamily="18" charset="0"/>
              </a:rPr>
              <a:t>3 (m/s).	B.  60 (cm/s).	C.  6 (cm/s).	D.  </a:t>
            </a:r>
            <a:r>
              <a:rPr lang="en-US" sz="2400">
                <a:latin typeface="Times New Roman" pitchFamily="18" charset="0"/>
                <a:cs typeface="Times New Roman" pitchFamily="18" charset="0"/>
              </a:rPr>
              <a:t>π</a:t>
            </a:r>
            <a:r>
              <a:rPr lang="fr-FR" sz="2400">
                <a:latin typeface="Times New Roman" pitchFamily="18" charset="0"/>
                <a:cs typeface="Times New Roman" pitchFamily="18" charset="0"/>
              </a:rPr>
              <a:t>  (m/s).</a:t>
            </a:r>
            <a:endParaRPr lang="en-US" sz="2400">
              <a:latin typeface="Times New Roman" pitchFamily="18" charset="0"/>
              <a:cs typeface="Times New Roman" pitchFamily="18" charset="0"/>
            </a:endParaRPr>
          </a:p>
        </p:txBody>
      </p:sp>
      <p:sp>
        <p:nvSpPr>
          <p:cNvPr id="3" name="Rectangle 2"/>
          <p:cNvSpPr/>
          <p:nvPr/>
        </p:nvSpPr>
        <p:spPr>
          <a:xfrm>
            <a:off x="2339752" y="3573016"/>
            <a:ext cx="3689472"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fr-FR" sz="2400">
                <a:latin typeface="Times New Roman" pitchFamily="18" charset="0"/>
                <a:cs typeface="Times New Roman" pitchFamily="18" charset="0"/>
              </a:rPr>
              <a:t>v</a:t>
            </a:r>
            <a:r>
              <a:rPr lang="fr-FR" sz="2400" baseline="-25000">
                <a:latin typeface="Times New Roman" pitchFamily="18" charset="0"/>
                <a:cs typeface="Times New Roman" pitchFamily="18" charset="0"/>
              </a:rPr>
              <a:t>max</a:t>
            </a:r>
            <a:r>
              <a:rPr lang="fr-FR" sz="2400">
                <a:latin typeface="Times New Roman" pitchFamily="18" charset="0"/>
                <a:cs typeface="Times New Roman" pitchFamily="18" charset="0"/>
              </a:rPr>
              <a:t> = ωA </a:t>
            </a:r>
            <a:r>
              <a:rPr lang="en-US" sz="2400">
                <a:latin typeface="Times New Roman" pitchFamily="18" charset="0"/>
                <a:cs typeface="Times New Roman" pitchFamily="18" charset="0"/>
              </a:rPr>
              <a:t>→ v</a:t>
            </a:r>
            <a:r>
              <a:rPr lang="en-US" sz="2400" baseline="-25000">
                <a:latin typeface="Times New Roman" pitchFamily="18" charset="0"/>
                <a:cs typeface="Times New Roman" pitchFamily="18" charset="0"/>
              </a:rPr>
              <a:t>max</a:t>
            </a:r>
            <a:r>
              <a:rPr lang="en-US" sz="2400">
                <a:latin typeface="Times New Roman" pitchFamily="18" charset="0"/>
                <a:cs typeface="Times New Roman" pitchFamily="18" charset="0"/>
              </a:rPr>
              <a:t>  = 60cm/s</a:t>
            </a:r>
          </a:p>
        </p:txBody>
      </p:sp>
      <p:sp>
        <p:nvSpPr>
          <p:cNvPr id="4" name="Oval 3"/>
          <p:cNvSpPr/>
          <p:nvPr/>
        </p:nvSpPr>
        <p:spPr>
          <a:xfrm>
            <a:off x="2123728" y="2353191"/>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3568" y="1355552"/>
            <a:ext cx="7848872" cy="1569660"/>
          </a:xfrm>
          <a:prstGeom prst="rect">
            <a:avLst/>
          </a:prstGeom>
          <a:solidFill>
            <a:schemeClr val="accent1">
              <a:lumMod val="20000"/>
              <a:lumOff val="80000"/>
            </a:schemeClr>
          </a:solidFill>
        </p:spPr>
        <p:txBody>
          <a:bodyPr wrap="square">
            <a:spAutoFit/>
          </a:bodyPr>
          <a:lstStyle/>
          <a:p>
            <a:r>
              <a:rPr lang="pt-BR" sz="2400" b="1">
                <a:latin typeface="Times New Roman" pitchFamily="18" charset="0"/>
                <a:cs typeface="Times New Roman" pitchFamily="18" charset="0"/>
              </a:rPr>
              <a:t>Câu 4:</a:t>
            </a:r>
            <a:r>
              <a:rPr lang="pt-BR" sz="2400">
                <a:latin typeface="Times New Roman" pitchFamily="18" charset="0"/>
                <a:cs typeface="Times New Roman" pitchFamily="18" charset="0"/>
              </a:rPr>
              <a:t>  </a:t>
            </a:r>
            <a:r>
              <a:rPr lang="fr-FR" sz="2400">
                <a:latin typeface="Times New Roman" pitchFamily="18" charset="0"/>
                <a:cs typeface="Times New Roman" pitchFamily="18" charset="0"/>
              </a:rPr>
              <a:t>Một vật dao động điều hoà với phương trình </a:t>
            </a:r>
            <a:endParaRPr lang="fr-FR" sz="2400" smtClean="0">
              <a:latin typeface="Times New Roman" pitchFamily="18" charset="0"/>
              <a:cs typeface="Times New Roman" pitchFamily="18" charset="0"/>
            </a:endParaRPr>
          </a:p>
          <a:p>
            <a:r>
              <a:rPr lang="fr-FR" sz="2400" smtClean="0">
                <a:latin typeface="Times New Roman" pitchFamily="18" charset="0"/>
                <a:cs typeface="Times New Roman" pitchFamily="18" charset="0"/>
              </a:rPr>
              <a:t>x </a:t>
            </a:r>
            <a:r>
              <a:rPr lang="fr-FR" sz="2400">
                <a:latin typeface="Times New Roman" pitchFamily="18" charset="0"/>
                <a:cs typeface="Times New Roman" pitchFamily="18" charset="0"/>
              </a:rPr>
              <a:t>= 3cos(2πt </a:t>
            </a:r>
            <a:r>
              <a:rPr lang="fr-FR" sz="2400">
                <a:latin typeface="Times New Roman" pitchFamily="18" charset="0"/>
                <a:cs typeface="Times New Roman" pitchFamily="18" charset="0"/>
                <a:sym typeface="Symbol"/>
              </a:rPr>
              <a:t></a:t>
            </a:r>
            <a:r>
              <a:rPr lang="fr-FR" sz="2400">
                <a:latin typeface="Times New Roman" pitchFamily="18" charset="0"/>
                <a:cs typeface="Times New Roman" pitchFamily="18" charset="0"/>
              </a:rPr>
              <a:t> π/3) (cm). Tốc độ trung bình của vật trong một chu kỳ là 	</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4 cm/s  	B.  3 cm/s	C.  6 cm/s	D.  12 cm/s</a:t>
            </a:r>
          </a:p>
        </p:txBody>
      </p:sp>
      <p:sp>
        <p:nvSpPr>
          <p:cNvPr id="13" name="Rectangle 12"/>
          <p:cNvSpPr/>
          <p:nvPr/>
        </p:nvSpPr>
        <p:spPr>
          <a:xfrm>
            <a:off x="2771800" y="3789040"/>
            <a:ext cx="2985946"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a:latin typeface="Times New Roman" pitchFamily="18" charset="0"/>
                <a:cs typeface="Times New Roman" pitchFamily="18" charset="0"/>
              </a:rPr>
              <a:t>v =4A/T → v =12cm/s</a:t>
            </a:r>
          </a:p>
        </p:txBody>
      </p:sp>
      <p:sp>
        <p:nvSpPr>
          <p:cNvPr id="14" name="Oval 13"/>
          <p:cNvSpPr/>
          <p:nvPr/>
        </p:nvSpPr>
        <p:spPr>
          <a:xfrm>
            <a:off x="6156176" y="2493164"/>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anim calcmode="lin" valueType="num">
                                      <p:cBhvr>
                                        <p:cTn id="14" dur="1000" fill="hold"/>
                                        <p:tgtEl>
                                          <p:spTgt spid="13"/>
                                        </p:tgtEl>
                                        <p:attrNameLst>
                                          <p:attrName>ppt_x</p:attrName>
                                        </p:attrNameLst>
                                      </p:cBhvr>
                                      <p:tavLst>
                                        <p:tav tm="0">
                                          <p:val>
                                            <p:strVal val="#ppt_x"/>
                                          </p:val>
                                        </p:tav>
                                        <p:tav tm="100000">
                                          <p:val>
                                            <p:strVal val="#ppt_x"/>
                                          </p:val>
                                        </p:tav>
                                      </p:tavLst>
                                    </p:anim>
                                    <p:anim calcmode="lin" valueType="num">
                                      <p:cBhvr>
                                        <p:cTn id="1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08720"/>
            <a:ext cx="8568952" cy="4893647"/>
          </a:xfrm>
          <a:prstGeom prst="rect">
            <a:avLst/>
          </a:prstGeom>
          <a:solidFill>
            <a:schemeClr val="accent1">
              <a:lumMod val="20000"/>
              <a:lumOff val="80000"/>
            </a:schemeClr>
          </a:solidFill>
        </p:spPr>
        <p:txBody>
          <a:bodyPr wrap="square">
            <a:spAutoFit/>
          </a:bodyPr>
          <a:lstStyle/>
          <a:p>
            <a:r>
              <a:rPr lang="fr-FR" sz="2400" b="1">
                <a:latin typeface="Times New Roman" pitchFamily="18" charset="0"/>
                <a:cs typeface="Times New Roman" pitchFamily="18" charset="0"/>
              </a:rPr>
              <a:t>Câu 5:</a:t>
            </a:r>
            <a:r>
              <a:rPr lang="fr-FR" sz="2400">
                <a:latin typeface="Times New Roman" pitchFamily="18" charset="0"/>
                <a:cs typeface="Times New Roman" pitchFamily="18" charset="0"/>
              </a:rPr>
              <a:t>  </a:t>
            </a:r>
            <a:r>
              <a:rPr lang="vi-VN" sz="2400">
                <a:latin typeface="Times New Roman" pitchFamily="18" charset="0"/>
                <a:cs typeface="Times New Roman" pitchFamily="18" charset="0"/>
              </a:rPr>
              <a:t>Khi chất điểm dao động điều hòa </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a:t>
            </a:r>
            <a:r>
              <a:rPr lang="vi-VN" sz="2400">
                <a:latin typeface="Times New Roman" pitchFamily="18" charset="0"/>
                <a:cs typeface="Times New Roman" pitchFamily="18" charset="0"/>
              </a:rPr>
              <a:t>gia tốc cùng pha với vận tốc và lệch pha </a:t>
            </a:r>
            <a:r>
              <a:rPr lang="pt-BR"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/2</a:t>
            </a:r>
            <a:r>
              <a:rPr lang="vi-VN" sz="2400">
                <a:latin typeface="Times New Roman" pitchFamily="18" charset="0"/>
                <a:cs typeface="Times New Roman" pitchFamily="18" charset="0"/>
              </a:rPr>
              <a:t> so với li độ.</a:t>
            </a:r>
            <a:r>
              <a:rPr lang="fr-FR" sz="2400">
                <a:latin typeface="Times New Roman" pitchFamily="18" charset="0"/>
                <a:cs typeface="Times New Roman" pitchFamily="18" charset="0"/>
              </a:rPr>
              <a:t>	</a:t>
            </a:r>
            <a:endParaRPr lang="en-US" sz="2400">
              <a:latin typeface="Times New Roman" pitchFamily="18" charset="0"/>
              <a:cs typeface="Times New Roman" pitchFamily="18" charset="0"/>
            </a:endParaRPr>
          </a:p>
          <a:p>
            <a:r>
              <a:rPr lang="fr-FR" sz="2400">
                <a:latin typeface="Times New Roman" pitchFamily="18" charset="0"/>
                <a:cs typeface="Times New Roman" pitchFamily="18" charset="0"/>
              </a:rPr>
              <a:t>B.  </a:t>
            </a:r>
            <a:r>
              <a:rPr lang="vi-VN" sz="2400">
                <a:latin typeface="Times New Roman" pitchFamily="18" charset="0"/>
                <a:cs typeface="Times New Roman" pitchFamily="18" charset="0"/>
              </a:rPr>
              <a:t>gia tốc ngược pha với vận tốc và lệch pha </a:t>
            </a:r>
            <a:r>
              <a:rPr lang="pt-BR"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/2</a:t>
            </a:r>
            <a:r>
              <a:rPr lang="vi-VN" sz="2400">
                <a:latin typeface="Times New Roman" pitchFamily="18" charset="0"/>
                <a:cs typeface="Times New Roman" pitchFamily="18" charset="0"/>
              </a:rPr>
              <a:t> so với li độ.</a:t>
            </a:r>
            <a:endParaRPr lang="en-US" sz="2400">
              <a:latin typeface="Times New Roman" pitchFamily="18" charset="0"/>
              <a:cs typeface="Times New Roman" pitchFamily="18" charset="0"/>
            </a:endParaRPr>
          </a:p>
          <a:p>
            <a:r>
              <a:rPr lang="fr-FR" sz="2400">
                <a:latin typeface="Times New Roman" pitchFamily="18" charset="0"/>
                <a:cs typeface="Times New Roman" pitchFamily="18" charset="0"/>
              </a:rPr>
              <a:t>C.  </a:t>
            </a:r>
            <a:r>
              <a:rPr lang="vi-VN" sz="2400">
                <a:latin typeface="Times New Roman" pitchFamily="18" charset="0"/>
                <a:cs typeface="Times New Roman" pitchFamily="18" charset="0"/>
              </a:rPr>
              <a:t>gia tốc cùng pha với li độ và lệch pha </a:t>
            </a:r>
            <a:r>
              <a:rPr lang="pt-BR"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/2</a:t>
            </a:r>
            <a:r>
              <a:rPr lang="vi-VN" sz="2400">
                <a:latin typeface="Times New Roman" pitchFamily="18" charset="0"/>
                <a:cs typeface="Times New Roman" pitchFamily="18" charset="0"/>
              </a:rPr>
              <a:t> so với vận tốc.</a:t>
            </a:r>
            <a:r>
              <a:rPr lang="fr-FR" sz="2400">
                <a:latin typeface="Times New Roman" pitchFamily="18" charset="0"/>
                <a:cs typeface="Times New Roman" pitchFamily="18" charset="0"/>
              </a:rPr>
              <a:t>	</a:t>
            </a:r>
            <a:endParaRPr lang="en-US" sz="2400">
              <a:latin typeface="Times New Roman" pitchFamily="18" charset="0"/>
              <a:cs typeface="Times New Roman" pitchFamily="18" charset="0"/>
            </a:endParaRPr>
          </a:p>
          <a:p>
            <a:r>
              <a:rPr lang="fr-FR" sz="2400">
                <a:latin typeface="Times New Roman" pitchFamily="18" charset="0"/>
                <a:cs typeface="Times New Roman" pitchFamily="18" charset="0"/>
              </a:rPr>
              <a:t>D. </a:t>
            </a:r>
            <a:r>
              <a:rPr lang="vi-VN" sz="2400">
                <a:latin typeface="Times New Roman" pitchFamily="18" charset="0"/>
                <a:cs typeface="Times New Roman" pitchFamily="18" charset="0"/>
              </a:rPr>
              <a:t>gia tốc ngược pha với li độ và lệch pha </a:t>
            </a:r>
            <a:r>
              <a:rPr lang="pt-BR"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/2</a:t>
            </a:r>
            <a:r>
              <a:rPr lang="vi-VN" sz="2400">
                <a:latin typeface="Times New Roman" pitchFamily="18" charset="0"/>
                <a:cs typeface="Times New Roman" pitchFamily="18" charset="0"/>
              </a:rPr>
              <a:t> so với vận tốc.  </a:t>
            </a:r>
            <a:endParaRPr lang="en-US" sz="2400" smtClean="0">
              <a:latin typeface="Times New Roman" pitchFamily="18" charset="0"/>
              <a:cs typeface="Times New Roman" pitchFamily="18" charset="0"/>
            </a:endParaRPr>
          </a:p>
          <a:p>
            <a:endParaRPr lang="en-US" sz="2400">
              <a:latin typeface="Times New Roman" pitchFamily="18" charset="0"/>
              <a:cs typeface="Times New Roman" pitchFamily="18" charset="0"/>
            </a:endParaRPr>
          </a:p>
          <a:p>
            <a:r>
              <a:rPr lang="vi-VN" sz="2400" smtClean="0">
                <a:latin typeface="Times New Roman" pitchFamily="18" charset="0"/>
                <a:cs typeface="Times New Roman" pitchFamily="18" charset="0"/>
              </a:rPr>
              <a:t> </a:t>
            </a:r>
            <a:endParaRPr lang="en-US" sz="2400">
              <a:latin typeface="Times New Roman" pitchFamily="18" charset="0"/>
              <a:cs typeface="Times New Roman" pitchFamily="18" charset="0"/>
            </a:endParaRPr>
          </a:p>
          <a:p>
            <a:r>
              <a:rPr lang="fr-FR" sz="2400" b="1">
                <a:latin typeface="Times New Roman" pitchFamily="18" charset="0"/>
                <a:cs typeface="Times New Roman" pitchFamily="18" charset="0"/>
              </a:rPr>
              <a:t>Câu 6:</a:t>
            </a:r>
            <a:r>
              <a:rPr lang="fr-FR" sz="2400">
                <a:latin typeface="Times New Roman" pitchFamily="18" charset="0"/>
                <a:cs typeface="Times New Roman" pitchFamily="18" charset="0"/>
              </a:rPr>
              <a:t>  Vận tốc của một chất điểm dao động điều hòa có độ lớn cực đại khi</a:t>
            </a:r>
            <a:endParaRPr lang="en-US" sz="2400">
              <a:latin typeface="Times New Roman" pitchFamily="18" charset="0"/>
              <a:cs typeface="Times New Roman" pitchFamily="18" charset="0"/>
            </a:endParaRPr>
          </a:p>
          <a:p>
            <a:r>
              <a:rPr lang="fr-FR" sz="2400">
                <a:latin typeface="Times New Roman" pitchFamily="18" charset="0"/>
                <a:cs typeface="Times New Roman" pitchFamily="18" charset="0"/>
              </a:rPr>
              <a:t>A.  li độ của chất điểm bằng không.	</a:t>
            </a:r>
            <a:endParaRPr lang="fr-FR" sz="2400" smtClean="0">
              <a:latin typeface="Times New Roman" pitchFamily="18" charset="0"/>
              <a:cs typeface="Times New Roman" pitchFamily="18" charset="0"/>
            </a:endParaRPr>
          </a:p>
          <a:p>
            <a:r>
              <a:rPr lang="fr-FR" sz="2400" smtClean="0">
                <a:latin typeface="Times New Roman" pitchFamily="18" charset="0"/>
                <a:cs typeface="Times New Roman" pitchFamily="18" charset="0"/>
              </a:rPr>
              <a:t>B</a:t>
            </a:r>
            <a:r>
              <a:rPr lang="fr-FR" sz="2400">
                <a:latin typeface="Times New Roman" pitchFamily="18" charset="0"/>
                <a:cs typeface="Times New Roman" pitchFamily="18" charset="0"/>
              </a:rPr>
              <a:t>.  pha của dao động cực đại.	</a:t>
            </a:r>
            <a:endParaRPr lang="en-US" sz="2400">
              <a:latin typeface="Times New Roman" pitchFamily="18" charset="0"/>
              <a:cs typeface="Times New Roman" pitchFamily="18" charset="0"/>
            </a:endParaRPr>
          </a:p>
          <a:p>
            <a:r>
              <a:rPr lang="fr-FR" sz="2400">
                <a:latin typeface="Times New Roman" pitchFamily="18" charset="0"/>
                <a:cs typeface="Times New Roman" pitchFamily="18" charset="0"/>
              </a:rPr>
              <a:t>C.  li độ của chất điểm có độ lớn cực đại</a:t>
            </a:r>
            <a:r>
              <a:rPr lang="fr-FR" sz="2400" smtClean="0">
                <a:latin typeface="Times New Roman" pitchFamily="18" charset="0"/>
                <a:cs typeface="Times New Roman" pitchFamily="18" charset="0"/>
              </a:rPr>
              <a:t>.</a:t>
            </a:r>
          </a:p>
          <a:p>
            <a:r>
              <a:rPr lang="fr-FR" sz="2400" smtClean="0">
                <a:latin typeface="Times New Roman" pitchFamily="18" charset="0"/>
                <a:cs typeface="Times New Roman" pitchFamily="18" charset="0"/>
              </a:rPr>
              <a:t>D</a:t>
            </a:r>
            <a:r>
              <a:rPr lang="fr-FR" sz="2400">
                <a:latin typeface="Times New Roman" pitchFamily="18" charset="0"/>
                <a:cs typeface="Times New Roman" pitchFamily="18" charset="0"/>
              </a:rPr>
              <a:t>.  gia tốc của chất điểm có độ lớn cực đại.</a:t>
            </a:r>
            <a:endParaRPr lang="en-US" sz="2400">
              <a:latin typeface="Times New Roman" pitchFamily="18" charset="0"/>
              <a:cs typeface="Times New Roman" pitchFamily="18" charset="0"/>
            </a:endParaRPr>
          </a:p>
        </p:txBody>
      </p:sp>
      <p:sp>
        <p:nvSpPr>
          <p:cNvPr id="3" name="Oval 2"/>
          <p:cNvSpPr/>
          <p:nvPr/>
        </p:nvSpPr>
        <p:spPr>
          <a:xfrm>
            <a:off x="251520" y="2420888"/>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4" name="Oval 3"/>
          <p:cNvSpPr/>
          <p:nvPr/>
        </p:nvSpPr>
        <p:spPr>
          <a:xfrm>
            <a:off x="251520" y="4221088"/>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827584" y="1412776"/>
            <a:ext cx="7704856" cy="2677656"/>
          </a:xfrm>
          <a:prstGeom prst="rect">
            <a:avLst/>
          </a:prstGeom>
          <a:solidFill>
            <a:schemeClr val="accent1">
              <a:lumMod val="20000"/>
              <a:lumOff val="80000"/>
            </a:schemeClr>
          </a:solidFill>
        </p:spPr>
        <p:txBody>
          <a:bodyPr wrap="square">
            <a:spAutoFit/>
          </a:bodyPr>
          <a:lstStyle/>
          <a:p>
            <a:r>
              <a:rPr lang="fr-FR" sz="2400" b="1">
                <a:latin typeface="Times New Roman" pitchFamily="18" charset="0"/>
                <a:cs typeface="Times New Roman" pitchFamily="18" charset="0"/>
              </a:rPr>
              <a:t>Câu 7:</a:t>
            </a:r>
            <a:r>
              <a:rPr lang="fr-FR" sz="2400">
                <a:latin typeface="Times New Roman" pitchFamily="18" charset="0"/>
                <a:cs typeface="Times New Roman" pitchFamily="18" charset="0"/>
              </a:rPr>
              <a:t>  </a:t>
            </a:r>
            <a:r>
              <a:rPr lang="nl-NL" sz="2400">
                <a:latin typeface="Times New Roman" pitchFamily="18" charset="0"/>
                <a:cs typeface="Times New Roman" pitchFamily="18" charset="0"/>
              </a:rPr>
              <a:t>Một vật dao động điều hòa với biên độ A = 4 cm và chu kỳ T = 2 s, chọn gốc thời gian là lúc vật đi qua vị trí cân bằng theo chiều âm. Phương trình dao động của vật là:</a:t>
            </a:r>
            <a:endParaRPr lang="en-US" sz="2400">
              <a:latin typeface="Times New Roman" pitchFamily="18" charset="0"/>
              <a:cs typeface="Times New Roman" pitchFamily="18" charset="0"/>
            </a:endParaRPr>
          </a:p>
          <a:p>
            <a:r>
              <a:rPr lang="fr-FR" sz="2400" smtClean="0">
                <a:latin typeface="Times New Roman" pitchFamily="18" charset="0"/>
                <a:cs typeface="Times New Roman" pitchFamily="18" charset="0"/>
              </a:rPr>
              <a:t>A</a:t>
            </a:r>
            <a:r>
              <a:rPr lang="fr-FR" sz="2400">
                <a:latin typeface="Times New Roman" pitchFamily="18" charset="0"/>
                <a:cs typeface="Times New Roman" pitchFamily="18" charset="0"/>
              </a:rPr>
              <a:t>.  </a:t>
            </a:r>
            <a:r>
              <a:rPr lang="nl-NL" sz="2400">
                <a:latin typeface="Times New Roman" pitchFamily="18" charset="0"/>
                <a:cs typeface="Times New Roman" pitchFamily="18" charset="0"/>
              </a:rPr>
              <a:t>x = 4cos(2</a:t>
            </a:r>
            <a:r>
              <a:rPr lang="en-US" sz="2400">
                <a:latin typeface="Times New Roman" pitchFamily="18" charset="0"/>
                <a:cs typeface="Times New Roman" pitchFamily="18" charset="0"/>
                <a:sym typeface="Symbol"/>
              </a:rPr>
              <a:t></a:t>
            </a:r>
            <a:r>
              <a:rPr lang="nl-NL" sz="2400">
                <a:latin typeface="Times New Roman" pitchFamily="18" charset="0"/>
                <a:cs typeface="Times New Roman" pitchFamily="18" charset="0"/>
              </a:rPr>
              <a:t>t +π/2) cm	</a:t>
            </a:r>
            <a:endParaRPr lang="nl-NL" sz="2400" smtClean="0">
              <a:latin typeface="Times New Roman" pitchFamily="18" charset="0"/>
              <a:cs typeface="Times New Roman" pitchFamily="18" charset="0"/>
            </a:endParaRPr>
          </a:p>
          <a:p>
            <a:r>
              <a:rPr lang="nl-NL" sz="2400" smtClean="0">
                <a:latin typeface="Times New Roman" pitchFamily="18" charset="0"/>
                <a:cs typeface="Times New Roman" pitchFamily="18" charset="0"/>
              </a:rPr>
              <a:t>B</a:t>
            </a:r>
            <a:r>
              <a:rPr lang="nl-NL" sz="2400">
                <a:latin typeface="Times New Roman" pitchFamily="18" charset="0"/>
                <a:cs typeface="Times New Roman" pitchFamily="18" charset="0"/>
              </a:rPr>
              <a:t>.  x = 4cos(</a:t>
            </a:r>
            <a:r>
              <a:rPr lang="en-US" sz="2400">
                <a:latin typeface="Times New Roman" pitchFamily="18" charset="0"/>
                <a:cs typeface="Times New Roman" pitchFamily="18" charset="0"/>
                <a:sym typeface="Symbol"/>
              </a:rPr>
              <a:t></a:t>
            </a:r>
            <a:r>
              <a:rPr lang="nl-NL" sz="2400">
                <a:latin typeface="Times New Roman" pitchFamily="18" charset="0"/>
                <a:cs typeface="Times New Roman" pitchFamily="18" charset="0"/>
              </a:rPr>
              <a:t>t +π/2) cm	</a:t>
            </a:r>
            <a:endParaRPr lang="nl-NL" sz="2400" smtClean="0">
              <a:latin typeface="Times New Roman" pitchFamily="18" charset="0"/>
              <a:cs typeface="Times New Roman" pitchFamily="18" charset="0"/>
            </a:endParaRPr>
          </a:p>
          <a:p>
            <a:r>
              <a:rPr lang="nl-NL" sz="2400" smtClean="0">
                <a:latin typeface="Times New Roman" pitchFamily="18" charset="0"/>
                <a:cs typeface="Times New Roman" pitchFamily="18" charset="0"/>
              </a:rPr>
              <a:t>C</a:t>
            </a:r>
            <a:r>
              <a:rPr lang="nl-NL" sz="2400">
                <a:latin typeface="Times New Roman" pitchFamily="18" charset="0"/>
                <a:cs typeface="Times New Roman" pitchFamily="18" charset="0"/>
              </a:rPr>
              <a:t>.  x = 4cos(</a:t>
            </a:r>
            <a:r>
              <a:rPr lang="en-US" sz="2400">
                <a:latin typeface="Times New Roman" pitchFamily="18" charset="0"/>
                <a:cs typeface="Times New Roman" pitchFamily="18" charset="0"/>
                <a:sym typeface="Symbol"/>
              </a:rPr>
              <a:t></a:t>
            </a:r>
            <a:r>
              <a:rPr lang="nl-NL" sz="2400">
                <a:latin typeface="Times New Roman" pitchFamily="18" charset="0"/>
                <a:cs typeface="Times New Roman" pitchFamily="18" charset="0"/>
              </a:rPr>
              <a:t>t -π/2) cm	</a:t>
            </a:r>
            <a:endParaRPr lang="nl-NL" sz="2400" smtClean="0">
              <a:latin typeface="Times New Roman" pitchFamily="18" charset="0"/>
              <a:cs typeface="Times New Roman" pitchFamily="18" charset="0"/>
            </a:endParaRPr>
          </a:p>
          <a:p>
            <a:r>
              <a:rPr lang="nl-NL" sz="2400" smtClean="0">
                <a:latin typeface="Times New Roman" pitchFamily="18" charset="0"/>
                <a:cs typeface="Times New Roman" pitchFamily="18" charset="0"/>
              </a:rPr>
              <a:t>D</a:t>
            </a:r>
            <a:r>
              <a:rPr lang="nl-NL" sz="2400">
                <a:latin typeface="Times New Roman" pitchFamily="18" charset="0"/>
                <a:cs typeface="Times New Roman" pitchFamily="18" charset="0"/>
              </a:rPr>
              <a:t>.  x = 4cos(2</a:t>
            </a:r>
            <a:r>
              <a:rPr lang="en-US" sz="2400">
                <a:latin typeface="Times New Roman" pitchFamily="18" charset="0"/>
                <a:cs typeface="Times New Roman" pitchFamily="18" charset="0"/>
                <a:sym typeface="Symbol"/>
              </a:rPr>
              <a:t></a:t>
            </a:r>
            <a:r>
              <a:rPr lang="nl-NL" sz="2400">
                <a:latin typeface="Times New Roman" pitchFamily="18" charset="0"/>
                <a:cs typeface="Times New Roman" pitchFamily="18" charset="0"/>
              </a:rPr>
              <a:t>t-π/2) cm</a:t>
            </a:r>
            <a:endParaRPr lang="en-US" sz="2400">
              <a:latin typeface="Times New Roman" pitchFamily="18" charset="0"/>
              <a:cs typeface="Times New Roman" pitchFamily="18" charset="0"/>
            </a:endParaRPr>
          </a:p>
        </p:txBody>
      </p:sp>
      <p:sp>
        <p:nvSpPr>
          <p:cNvPr id="12" name="Rectangle 11"/>
          <p:cNvSpPr/>
          <p:nvPr/>
        </p:nvSpPr>
        <p:spPr>
          <a:xfrm>
            <a:off x="2663788" y="4581128"/>
            <a:ext cx="4032448"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nl-NL" sz="2400">
                <a:latin typeface="Times New Roman" pitchFamily="18" charset="0"/>
                <a:cs typeface="Times New Roman" pitchFamily="18" charset="0"/>
              </a:rPr>
              <a:t>ω = π rad/s</a:t>
            </a:r>
            <a:endParaRPr lang="en-US" sz="2400">
              <a:latin typeface="Times New Roman" pitchFamily="18" charset="0"/>
              <a:cs typeface="Times New Roman" pitchFamily="18" charset="0"/>
            </a:endParaRPr>
          </a:p>
          <a:p>
            <a:r>
              <a:rPr lang="nl-NL" sz="2400">
                <a:latin typeface="Times New Roman" pitchFamily="18" charset="0"/>
                <a:cs typeface="Times New Roman" pitchFamily="18" charset="0"/>
              </a:rPr>
              <a:t>qua VTCB x=0</a:t>
            </a:r>
            <a:r>
              <a:rPr lang="en-US" sz="2400">
                <a:latin typeface="Times New Roman" pitchFamily="18" charset="0"/>
                <a:cs typeface="Times New Roman" pitchFamily="18" charset="0"/>
              </a:rPr>
              <a:t>→ φ  = ±π/2</a:t>
            </a:r>
          </a:p>
          <a:p>
            <a:r>
              <a:rPr lang="en-US" sz="2400">
                <a:latin typeface="Times New Roman" pitchFamily="18" charset="0"/>
                <a:cs typeface="Times New Roman" pitchFamily="18" charset="0"/>
              </a:rPr>
              <a:t>theo chiều âm chọn φ&gt;0</a:t>
            </a:r>
          </a:p>
        </p:txBody>
      </p:sp>
      <p:sp>
        <p:nvSpPr>
          <p:cNvPr id="13" name="Oval 12"/>
          <p:cNvSpPr/>
          <p:nvPr/>
        </p:nvSpPr>
        <p:spPr>
          <a:xfrm>
            <a:off x="827584" y="2852936"/>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720840"/>
            <a:ext cx="8352928" cy="3416320"/>
          </a:xfrm>
          <a:prstGeom prst="rect">
            <a:avLst/>
          </a:prstGeom>
          <a:solidFill>
            <a:schemeClr val="accent1">
              <a:lumMod val="20000"/>
              <a:lumOff val="80000"/>
            </a:schemeClr>
          </a:solidFill>
        </p:spPr>
        <p:txBody>
          <a:bodyPr wrap="square">
            <a:spAutoFit/>
          </a:bodyPr>
          <a:lstStyle/>
          <a:p>
            <a:pPr fontAlgn="ctr"/>
            <a:r>
              <a:rPr lang="fr-FR" sz="2400" b="1">
                <a:latin typeface="Times New Roman" pitchFamily="18" charset="0"/>
                <a:cs typeface="Times New Roman" pitchFamily="18" charset="0"/>
              </a:rPr>
              <a:t>Câu 8:</a:t>
            </a:r>
            <a:r>
              <a:rPr lang="fr-FR" sz="2400">
                <a:latin typeface="Times New Roman" pitchFamily="18" charset="0"/>
                <a:cs typeface="Times New Roman" pitchFamily="18" charset="0"/>
              </a:rPr>
              <a:t>  Một chất điểm dao động điều hoà với chu kỳ T. Khoảng thời gian ngắn nhất kể từ lúc vật có li độ cực đại đến lúc vật có vận tốc cực đại là</a:t>
            </a:r>
            <a:endParaRPr lang="en-US" sz="2400">
              <a:latin typeface="Times New Roman" pitchFamily="18" charset="0"/>
              <a:cs typeface="Times New Roman" pitchFamily="18" charset="0"/>
            </a:endParaRPr>
          </a:p>
          <a:p>
            <a:pPr fontAlgn="ctr"/>
            <a:r>
              <a:rPr lang="fr-FR" sz="2400">
                <a:latin typeface="Times New Roman" pitchFamily="18" charset="0"/>
                <a:cs typeface="Times New Roman" pitchFamily="18" charset="0"/>
              </a:rPr>
              <a:t>	A.  T/8	</a:t>
            </a:r>
            <a:r>
              <a:rPr lang="fr-FR" sz="2400" smtClean="0">
                <a:latin typeface="Times New Roman" pitchFamily="18" charset="0"/>
                <a:cs typeface="Times New Roman" pitchFamily="18" charset="0"/>
              </a:rPr>
              <a:t>	B</a:t>
            </a:r>
            <a:r>
              <a:rPr lang="fr-FR" sz="2400">
                <a:latin typeface="Times New Roman" pitchFamily="18" charset="0"/>
                <a:cs typeface="Times New Roman" pitchFamily="18" charset="0"/>
              </a:rPr>
              <a:t>.  T/2.                 </a:t>
            </a:r>
            <a:r>
              <a:rPr lang="fr-FR" sz="2400" smtClean="0">
                <a:latin typeface="Times New Roman" pitchFamily="18" charset="0"/>
                <a:cs typeface="Times New Roman" pitchFamily="18" charset="0"/>
              </a:rPr>
              <a:t>C</a:t>
            </a:r>
            <a:r>
              <a:rPr lang="fr-FR" sz="2400">
                <a:latin typeface="Times New Roman" pitchFamily="18" charset="0"/>
                <a:cs typeface="Times New Roman" pitchFamily="18" charset="0"/>
              </a:rPr>
              <a:t>.  T.	D.  T/4</a:t>
            </a:r>
            <a:r>
              <a:rPr lang="fr-FR" sz="2400" smtClean="0">
                <a:latin typeface="Times New Roman" pitchFamily="18" charset="0"/>
                <a:cs typeface="Times New Roman" pitchFamily="18" charset="0"/>
              </a:rPr>
              <a:t>.</a:t>
            </a:r>
          </a:p>
          <a:p>
            <a:pPr fontAlgn="ctr"/>
            <a:endParaRPr lang="fr-FR" sz="2400">
              <a:latin typeface="Times New Roman" pitchFamily="18" charset="0"/>
              <a:cs typeface="Times New Roman" pitchFamily="18" charset="0"/>
            </a:endParaRPr>
          </a:p>
          <a:p>
            <a:r>
              <a:rPr lang="fr-FR" sz="2400" b="1" smtClean="0">
                <a:latin typeface="Times New Roman" pitchFamily="18" charset="0"/>
                <a:cs typeface="Times New Roman" pitchFamily="18" charset="0"/>
              </a:rPr>
              <a:t>Câu </a:t>
            </a:r>
            <a:r>
              <a:rPr lang="fr-FR" sz="2400" b="1">
                <a:latin typeface="Times New Roman" pitchFamily="18" charset="0"/>
                <a:cs typeface="Times New Roman" pitchFamily="18" charset="0"/>
              </a:rPr>
              <a:t>9:</a:t>
            </a:r>
            <a:r>
              <a:rPr lang="fr-FR" sz="2400">
                <a:latin typeface="Times New Roman" pitchFamily="18" charset="0"/>
                <a:cs typeface="Times New Roman" pitchFamily="18" charset="0"/>
              </a:rPr>
              <a:t>  </a:t>
            </a:r>
            <a:r>
              <a:rPr lang="es-ES" sz="2400">
                <a:latin typeface="Times New Roman" pitchFamily="18" charset="0"/>
                <a:cs typeface="Times New Roman" pitchFamily="18" charset="0"/>
              </a:rPr>
              <a:t>Trong dao động điều hòa x = Acos(</a:t>
            </a:r>
            <a:r>
              <a:rPr lang="en-US" sz="2400">
                <a:latin typeface="Times New Roman" pitchFamily="18" charset="0"/>
                <a:cs typeface="Times New Roman" pitchFamily="18" charset="0"/>
                <a:sym typeface="Symbol"/>
              </a:rPr>
              <a:t></a:t>
            </a:r>
            <a:r>
              <a:rPr lang="es-ES" sz="2400">
                <a:latin typeface="Times New Roman" pitchFamily="18" charset="0"/>
                <a:cs typeface="Times New Roman" pitchFamily="18" charset="0"/>
              </a:rPr>
              <a:t>t+</a:t>
            </a:r>
            <a:r>
              <a:rPr lang="en-US" sz="2400">
                <a:latin typeface="Times New Roman" pitchFamily="18" charset="0"/>
                <a:cs typeface="Times New Roman" pitchFamily="18" charset="0"/>
                <a:sym typeface="Symbol"/>
              </a:rPr>
              <a:t></a:t>
            </a:r>
            <a:r>
              <a:rPr lang="es-ES" sz="2400">
                <a:latin typeface="Times New Roman" pitchFamily="18" charset="0"/>
                <a:cs typeface="Times New Roman" pitchFamily="18" charset="0"/>
              </a:rPr>
              <a:t>), gia tốc biến đổi điều hòa theo phương trình</a:t>
            </a:r>
            <a:endParaRPr lang="en-US" sz="2400">
              <a:latin typeface="Times New Roman" pitchFamily="18" charset="0"/>
              <a:cs typeface="Times New Roman" pitchFamily="18" charset="0"/>
            </a:endParaRPr>
          </a:p>
          <a:p>
            <a:r>
              <a:rPr lang="fr-FR" sz="2400">
                <a:latin typeface="Times New Roman" pitchFamily="18" charset="0"/>
                <a:cs typeface="Times New Roman" pitchFamily="18" charset="0"/>
              </a:rPr>
              <a:t>	</a:t>
            </a:r>
            <a:r>
              <a:rPr lang="en-US" sz="2400">
                <a:latin typeface="Times New Roman" pitchFamily="18" charset="0"/>
                <a:cs typeface="Times New Roman" pitchFamily="18" charset="0"/>
              </a:rPr>
              <a:t>A.  </a:t>
            </a:r>
            <a:r>
              <a:rPr lang="pt-BR" sz="2400">
                <a:latin typeface="Times New Roman" pitchFamily="18" charset="0"/>
                <a:cs typeface="Times New Roman" pitchFamily="18" charset="0"/>
              </a:rPr>
              <a:t>a = - A</a:t>
            </a:r>
            <a:r>
              <a:rPr lang="pt-BR" sz="2400" baseline="30000">
                <a:latin typeface="Times New Roman" pitchFamily="18" charset="0"/>
                <a:cs typeface="Times New Roman" pitchFamily="18" charset="0"/>
              </a:rPr>
              <a:t>2</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cos(</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t+</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a:t>
            </a:r>
            <a:r>
              <a:rPr lang="en-US" sz="2400">
                <a:latin typeface="Times New Roman" pitchFamily="18" charset="0"/>
                <a:cs typeface="Times New Roman" pitchFamily="18" charset="0"/>
              </a:rPr>
              <a:t>	B.  </a:t>
            </a:r>
            <a:r>
              <a:rPr lang="pt-BR" sz="2400">
                <a:latin typeface="Times New Roman" pitchFamily="18" charset="0"/>
                <a:cs typeface="Times New Roman" pitchFamily="18" charset="0"/>
              </a:rPr>
              <a:t>a = - A</a:t>
            </a:r>
            <a:r>
              <a:rPr lang="en-US" sz="2400">
                <a:latin typeface="Times New Roman" pitchFamily="18" charset="0"/>
                <a:cs typeface="Times New Roman" pitchFamily="18" charset="0"/>
                <a:sym typeface="Symbol"/>
              </a:rPr>
              <a:t></a:t>
            </a:r>
            <a:r>
              <a:rPr lang="pt-BR" sz="2400" baseline="30000">
                <a:latin typeface="Times New Roman" pitchFamily="18" charset="0"/>
                <a:cs typeface="Times New Roman" pitchFamily="18" charset="0"/>
              </a:rPr>
              <a:t>2</a:t>
            </a:r>
            <a:r>
              <a:rPr lang="pt-BR" sz="2400">
                <a:latin typeface="Times New Roman" pitchFamily="18" charset="0"/>
                <a:cs typeface="Times New Roman" pitchFamily="18" charset="0"/>
              </a:rPr>
              <a:t>sin(</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t+</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a:t>
            </a:r>
            <a:r>
              <a:rPr lang="en-US" sz="2400">
                <a:latin typeface="Times New Roman" pitchFamily="18" charset="0"/>
                <a:cs typeface="Times New Roman" pitchFamily="18" charset="0"/>
              </a:rPr>
              <a:t>	C.  </a:t>
            </a:r>
            <a:r>
              <a:rPr lang="pt-BR" sz="2400">
                <a:latin typeface="Times New Roman" pitchFamily="18" charset="0"/>
                <a:cs typeface="Times New Roman" pitchFamily="18" charset="0"/>
              </a:rPr>
              <a:t>a  = - A</a:t>
            </a:r>
            <a:r>
              <a:rPr lang="en-US" sz="2400">
                <a:latin typeface="Times New Roman" pitchFamily="18" charset="0"/>
                <a:cs typeface="Times New Roman" pitchFamily="18" charset="0"/>
                <a:sym typeface="Symbol"/>
              </a:rPr>
              <a:t></a:t>
            </a:r>
            <a:r>
              <a:rPr lang="pt-BR" sz="2400" baseline="30000">
                <a:latin typeface="Times New Roman" pitchFamily="18" charset="0"/>
                <a:cs typeface="Times New Roman" pitchFamily="18" charset="0"/>
              </a:rPr>
              <a:t>2</a:t>
            </a:r>
            <a:r>
              <a:rPr lang="pt-BR" sz="2400">
                <a:latin typeface="Times New Roman" pitchFamily="18" charset="0"/>
                <a:cs typeface="Times New Roman" pitchFamily="18" charset="0"/>
              </a:rPr>
              <a:t>cos(</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t+</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	D.  a = - A</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sin(</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t+</a:t>
            </a:r>
            <a:r>
              <a:rPr lang="en-US" sz="2400">
                <a:latin typeface="Times New Roman" pitchFamily="18" charset="0"/>
                <a:cs typeface="Times New Roman" pitchFamily="18" charset="0"/>
                <a:sym typeface="Symbol"/>
              </a:rPr>
              <a:t></a:t>
            </a:r>
            <a:r>
              <a:rPr lang="pt-BR" sz="2400">
                <a:latin typeface="Times New Roman" pitchFamily="18" charset="0"/>
                <a:cs typeface="Times New Roman" pitchFamily="18" charset="0"/>
              </a:rPr>
              <a:t>)</a:t>
            </a:r>
            <a:endParaRPr lang="en-US" sz="2400">
              <a:latin typeface="Times New Roman" pitchFamily="18" charset="0"/>
              <a:cs typeface="Times New Roman" pitchFamily="18" charset="0"/>
            </a:endParaRPr>
          </a:p>
        </p:txBody>
      </p:sp>
      <p:sp>
        <p:nvSpPr>
          <p:cNvPr id="3" name="Oval 2"/>
          <p:cNvSpPr/>
          <p:nvPr/>
        </p:nvSpPr>
        <p:spPr>
          <a:xfrm>
            <a:off x="6804248" y="2835424"/>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4" name="Oval 3"/>
          <p:cNvSpPr/>
          <p:nvPr/>
        </p:nvSpPr>
        <p:spPr>
          <a:xfrm>
            <a:off x="1259632" y="4687600"/>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59341"/>
            <a:ext cx="8352928" cy="3046988"/>
          </a:xfrm>
          <a:prstGeom prst="rect">
            <a:avLst/>
          </a:prstGeom>
          <a:solidFill>
            <a:schemeClr val="accent1">
              <a:lumMod val="20000"/>
              <a:lumOff val="80000"/>
            </a:schemeClr>
          </a:solidFill>
        </p:spPr>
        <p:txBody>
          <a:bodyPr wrap="square">
            <a:spAutoFit/>
          </a:bodyPr>
          <a:lstStyle/>
          <a:p>
            <a:r>
              <a:rPr lang="nl-NL" sz="2400" b="1">
                <a:latin typeface="Times New Roman" pitchFamily="18" charset="0"/>
                <a:cs typeface="Times New Roman" pitchFamily="18" charset="0"/>
              </a:rPr>
              <a:t>Câu 10:</a:t>
            </a:r>
            <a:r>
              <a:rPr lang="nl-NL" sz="2400">
                <a:latin typeface="Times New Roman" pitchFamily="18" charset="0"/>
                <a:cs typeface="Times New Roman" pitchFamily="18" charset="0"/>
              </a:rPr>
              <a:t>  Một con lắc lò xo gồm một lò xo khối lượng không đáng kể, độ cứng k, một đầu cố định và một đầu gắn với một viên bi nhỏ khối lượng m. Con lắc này đang dao động điều hòa có cơ năng</a:t>
            </a:r>
            <a:endParaRPr lang="en-US" sz="2400">
              <a:latin typeface="Times New Roman" pitchFamily="18" charset="0"/>
              <a:cs typeface="Times New Roman" pitchFamily="18" charset="0"/>
            </a:endParaRPr>
          </a:p>
          <a:p>
            <a:r>
              <a:rPr lang="nl-NL" sz="2400">
                <a:latin typeface="Times New Roman" pitchFamily="18" charset="0"/>
                <a:cs typeface="Times New Roman" pitchFamily="18" charset="0"/>
              </a:rPr>
              <a:t>A.  tỉ lệ với bình phương chu kì dao động.	</a:t>
            </a:r>
            <a:endParaRPr lang="nl-NL" sz="2400" smtClean="0">
              <a:latin typeface="Times New Roman" pitchFamily="18" charset="0"/>
              <a:cs typeface="Times New Roman" pitchFamily="18" charset="0"/>
            </a:endParaRPr>
          </a:p>
          <a:p>
            <a:r>
              <a:rPr lang="nl-NL" sz="2400" smtClean="0">
                <a:latin typeface="Times New Roman" pitchFamily="18" charset="0"/>
                <a:cs typeface="Times New Roman" pitchFamily="18" charset="0"/>
              </a:rPr>
              <a:t>B</a:t>
            </a:r>
            <a:r>
              <a:rPr lang="nl-NL" sz="2400">
                <a:latin typeface="Times New Roman" pitchFamily="18" charset="0"/>
                <a:cs typeface="Times New Roman" pitchFamily="18" charset="0"/>
              </a:rPr>
              <a:t>.  tỉ lệ với bình phương biên độ dao động.	</a:t>
            </a:r>
            <a:endParaRPr lang="en-US" sz="2400">
              <a:latin typeface="Times New Roman" pitchFamily="18" charset="0"/>
              <a:cs typeface="Times New Roman" pitchFamily="18" charset="0"/>
            </a:endParaRPr>
          </a:p>
          <a:p>
            <a:r>
              <a:rPr lang="nl-NL" sz="2400">
                <a:latin typeface="Times New Roman" pitchFamily="18" charset="0"/>
                <a:cs typeface="Times New Roman" pitchFamily="18" charset="0"/>
              </a:rPr>
              <a:t>C.  tỉ lệ nghịch với khối lượng m của viên bi.	</a:t>
            </a:r>
            <a:endParaRPr lang="nl-NL" sz="2400" smtClean="0">
              <a:latin typeface="Times New Roman" pitchFamily="18" charset="0"/>
              <a:cs typeface="Times New Roman" pitchFamily="18" charset="0"/>
            </a:endParaRPr>
          </a:p>
          <a:p>
            <a:r>
              <a:rPr lang="nl-NL" sz="2400" smtClean="0">
                <a:latin typeface="Times New Roman" pitchFamily="18" charset="0"/>
                <a:cs typeface="Times New Roman" pitchFamily="18" charset="0"/>
              </a:rPr>
              <a:t>D</a:t>
            </a:r>
            <a:r>
              <a:rPr lang="nl-NL" sz="2400">
                <a:latin typeface="Times New Roman" pitchFamily="18" charset="0"/>
                <a:cs typeface="Times New Roman" pitchFamily="18" charset="0"/>
              </a:rPr>
              <a:t>.  tỉ lệ nghịch với độ cứng k của lò xo.</a:t>
            </a:r>
            <a:endParaRPr lang="en-US" sz="2400">
              <a:latin typeface="Times New Roman" pitchFamily="18" charset="0"/>
              <a:cs typeface="Times New Roman" pitchFamily="18" charset="0"/>
            </a:endParaRPr>
          </a:p>
        </p:txBody>
      </p:sp>
      <p:sp>
        <p:nvSpPr>
          <p:cNvPr id="3" name="Rectangle 2"/>
          <p:cNvSpPr/>
          <p:nvPr/>
        </p:nvSpPr>
        <p:spPr>
          <a:xfrm>
            <a:off x="3766110" y="5301208"/>
            <a:ext cx="1660263"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nl-NL" sz="2400">
                <a:latin typeface="Times New Roman" pitchFamily="18" charset="0"/>
                <a:cs typeface="Times New Roman" pitchFamily="18" charset="0"/>
              </a:rPr>
              <a:t>W =0,5k.A</a:t>
            </a:r>
            <a:r>
              <a:rPr lang="nl-NL" sz="2400" baseline="30000">
                <a:latin typeface="Times New Roman" pitchFamily="18" charset="0"/>
                <a:cs typeface="Times New Roman" pitchFamily="18" charset="0"/>
              </a:rPr>
              <a:t>2</a:t>
            </a:r>
            <a:endParaRPr lang="en-US" sz="2400">
              <a:latin typeface="Times New Roman" pitchFamily="18" charset="0"/>
              <a:cs typeface="Times New Roman" pitchFamily="18" charset="0"/>
            </a:endParaRPr>
          </a:p>
        </p:txBody>
      </p:sp>
      <p:sp>
        <p:nvSpPr>
          <p:cNvPr id="4" name="Rectangle 3"/>
          <p:cNvSpPr/>
          <p:nvPr/>
        </p:nvSpPr>
        <p:spPr>
          <a:xfrm>
            <a:off x="503248" y="817998"/>
            <a:ext cx="3050835" cy="461665"/>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fontAlgn="ctr"/>
            <a:r>
              <a:rPr lang="pt-BR" sz="2400" b="1" smtClean="0">
                <a:latin typeface="Times New Roman" pitchFamily="18" charset="0"/>
                <a:cs typeface="Times New Roman" pitchFamily="18" charset="0"/>
              </a:rPr>
              <a:t>II. </a:t>
            </a:r>
            <a:r>
              <a:rPr lang="pt-BR" sz="2400" b="1">
                <a:latin typeface="Times New Roman" pitchFamily="18" charset="0"/>
                <a:cs typeface="Times New Roman" pitchFamily="18" charset="0"/>
              </a:rPr>
              <a:t>CON LẮC </a:t>
            </a:r>
            <a:r>
              <a:rPr lang="pt-BR" sz="2400" b="1" smtClean="0">
                <a:latin typeface="Times New Roman" pitchFamily="18" charset="0"/>
                <a:cs typeface="Times New Roman" pitchFamily="18" charset="0"/>
              </a:rPr>
              <a:t>LÒ XO</a:t>
            </a:r>
            <a:endParaRPr lang="en-US" sz="2400">
              <a:latin typeface="Times New Roman" pitchFamily="18" charset="0"/>
              <a:cs typeface="Times New Roman" pitchFamily="18" charset="0"/>
            </a:endParaRPr>
          </a:p>
        </p:txBody>
      </p:sp>
      <p:sp>
        <p:nvSpPr>
          <p:cNvPr id="5" name="Oval 4"/>
          <p:cNvSpPr/>
          <p:nvPr/>
        </p:nvSpPr>
        <p:spPr>
          <a:xfrm>
            <a:off x="467544" y="3717032"/>
            <a:ext cx="432048" cy="43204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15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1037</Words>
  <Application>Microsoft Office PowerPoint</Application>
  <PresentationFormat>On-screen Show (4:3)</PresentationFormat>
  <Paragraphs>98</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dc:creator>
  <cp:lastModifiedBy>Nguyen </cp:lastModifiedBy>
  <cp:revision>13</cp:revision>
  <dcterms:created xsi:type="dcterms:W3CDTF">2021-10-01T17:39:50Z</dcterms:created>
  <dcterms:modified xsi:type="dcterms:W3CDTF">2021-10-01T19:21:39Z</dcterms:modified>
</cp:coreProperties>
</file>